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4" r:id="rId2"/>
    <p:sldId id="354" r:id="rId3"/>
    <p:sldId id="269" r:id="rId4"/>
    <p:sldId id="356" r:id="rId5"/>
    <p:sldId id="316" r:id="rId6"/>
    <p:sldId id="314" r:id="rId7"/>
    <p:sldId id="371" r:id="rId8"/>
    <p:sldId id="357" r:id="rId9"/>
    <p:sldId id="368" r:id="rId10"/>
    <p:sldId id="370" r:id="rId11"/>
    <p:sldId id="325" r:id="rId12"/>
    <p:sldId id="321" r:id="rId13"/>
    <p:sldId id="372" r:id="rId14"/>
    <p:sldId id="375" r:id="rId15"/>
    <p:sldId id="361" r:id="rId16"/>
    <p:sldId id="313" r:id="rId17"/>
    <p:sldId id="3909" r:id="rId18"/>
    <p:sldId id="336" r:id="rId19"/>
    <p:sldId id="360" r:id="rId20"/>
    <p:sldId id="3925" r:id="rId21"/>
    <p:sldId id="3918" r:id="rId22"/>
    <p:sldId id="3923" r:id="rId23"/>
    <p:sldId id="3927" r:id="rId2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FF"/>
    <a:srgbClr val="FFFF66"/>
    <a:srgbClr val="D3FDD8"/>
    <a:srgbClr val="DEFEE2"/>
    <a:srgbClr val="C1EFFF"/>
    <a:srgbClr val="FFCCFF"/>
    <a:srgbClr val="C2DAF0"/>
    <a:srgbClr val="99FFCC"/>
    <a:srgbClr val="93E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3537" autoAdjust="0"/>
  </p:normalViewPr>
  <p:slideViewPr>
    <p:cSldViewPr snapToGrid="0">
      <p:cViewPr varScale="1">
        <p:scale>
          <a:sx n="58" d="100"/>
          <a:sy n="58" d="100"/>
        </p:scale>
        <p:origin x="9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923BE8-2D63-4171-932D-0C9A65D7624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764C8C-8AA9-462C-AD89-34B512181ADB}">
      <dgm:prSet/>
      <dgm:spPr/>
      <dgm:t>
        <a:bodyPr/>
        <a:lstStyle/>
        <a:p>
          <a:r>
            <a:rPr lang="it-IT" dirty="0"/>
            <a:t>Mettere a punto </a:t>
          </a:r>
          <a:r>
            <a:rPr lang="it-IT" i="1" dirty="0"/>
            <a:t>Buone</a:t>
          </a:r>
          <a:r>
            <a:rPr lang="it-IT" dirty="0"/>
            <a:t> pratiche didattiche inclusive  </a:t>
          </a:r>
          <a:endParaRPr lang="en-US" dirty="0"/>
        </a:p>
      </dgm:t>
    </dgm:pt>
    <dgm:pt modelId="{A0BC4DAA-77B6-4E37-AE83-660D3D7B7054}" type="parTrans" cxnId="{92DE9E61-5E17-448C-83BF-AC9F523C87D7}">
      <dgm:prSet/>
      <dgm:spPr/>
      <dgm:t>
        <a:bodyPr/>
        <a:lstStyle/>
        <a:p>
          <a:endParaRPr lang="en-US"/>
        </a:p>
      </dgm:t>
    </dgm:pt>
    <dgm:pt modelId="{A2FD2C58-A443-48D7-BD53-7C515E905A97}" type="sibTrans" cxnId="{92DE9E61-5E17-448C-83BF-AC9F523C87D7}">
      <dgm:prSet/>
      <dgm:spPr/>
      <dgm:t>
        <a:bodyPr/>
        <a:lstStyle/>
        <a:p>
          <a:endParaRPr lang="en-US"/>
        </a:p>
      </dgm:t>
    </dgm:pt>
    <dgm:pt modelId="{2D3E4639-498E-48CA-9044-C4F12D236C44}">
      <dgm:prSet/>
      <dgm:spPr/>
      <dgm:t>
        <a:bodyPr/>
        <a:lstStyle/>
        <a:p>
          <a:r>
            <a:rPr lang="it-IT" dirty="0"/>
            <a:t>per accompagnare i bambini della scuola primaria nell’apprendimento della matematica </a:t>
          </a:r>
          <a:endParaRPr lang="en-US" dirty="0"/>
        </a:p>
      </dgm:t>
    </dgm:pt>
    <dgm:pt modelId="{C3685777-44E5-439B-8678-85D159E316A0}" type="parTrans" cxnId="{7BD0B9AB-62CD-4FC6-A657-2D402CC8C9DC}">
      <dgm:prSet/>
      <dgm:spPr/>
      <dgm:t>
        <a:bodyPr/>
        <a:lstStyle/>
        <a:p>
          <a:endParaRPr lang="en-US"/>
        </a:p>
      </dgm:t>
    </dgm:pt>
    <dgm:pt modelId="{889BEFD4-4D99-4C92-B992-E3A139C49F5D}" type="sibTrans" cxnId="{7BD0B9AB-62CD-4FC6-A657-2D402CC8C9DC}">
      <dgm:prSet/>
      <dgm:spPr/>
      <dgm:t>
        <a:bodyPr/>
        <a:lstStyle/>
        <a:p>
          <a:endParaRPr lang="en-US"/>
        </a:p>
      </dgm:t>
    </dgm:pt>
    <dgm:pt modelId="{62EB5602-D94D-4477-9725-CFC13204E2CF}" type="pres">
      <dgm:prSet presAssocID="{3E923BE8-2D63-4171-932D-0C9A65D7624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E59FF21-1AA5-4F3F-BE8F-DC6715F9DB44}" type="pres">
      <dgm:prSet presAssocID="{11764C8C-8AA9-462C-AD89-34B512181ADB}" presName="hierRoot1" presStyleCnt="0"/>
      <dgm:spPr/>
    </dgm:pt>
    <dgm:pt modelId="{611F0E39-5F09-45F6-89D9-5D8A8CF61343}" type="pres">
      <dgm:prSet presAssocID="{11764C8C-8AA9-462C-AD89-34B512181ADB}" presName="composite" presStyleCnt="0"/>
      <dgm:spPr/>
    </dgm:pt>
    <dgm:pt modelId="{D85B5313-6B77-47FF-A26D-856A5B1F7087}" type="pres">
      <dgm:prSet presAssocID="{11764C8C-8AA9-462C-AD89-34B512181ADB}" presName="background" presStyleLbl="node0" presStyleIdx="0" presStyleCnt="2"/>
      <dgm:spPr/>
    </dgm:pt>
    <dgm:pt modelId="{72AD44F3-9E1F-425B-AE18-3645178C131C}" type="pres">
      <dgm:prSet presAssocID="{11764C8C-8AA9-462C-AD89-34B512181ADB}" presName="text" presStyleLbl="fgAcc0" presStyleIdx="0" presStyleCnt="2">
        <dgm:presLayoutVars>
          <dgm:chPref val="3"/>
        </dgm:presLayoutVars>
      </dgm:prSet>
      <dgm:spPr/>
    </dgm:pt>
    <dgm:pt modelId="{B0BAAFA9-4EE7-4FFC-B06B-09C47AFBC874}" type="pres">
      <dgm:prSet presAssocID="{11764C8C-8AA9-462C-AD89-34B512181ADB}" presName="hierChild2" presStyleCnt="0"/>
      <dgm:spPr/>
    </dgm:pt>
    <dgm:pt modelId="{904C92DB-0233-41AC-9FF9-29F3CFF23D2F}" type="pres">
      <dgm:prSet presAssocID="{2D3E4639-498E-48CA-9044-C4F12D236C44}" presName="hierRoot1" presStyleCnt="0"/>
      <dgm:spPr/>
    </dgm:pt>
    <dgm:pt modelId="{8D858EAB-84C3-495B-A947-EE67B4A1BEAD}" type="pres">
      <dgm:prSet presAssocID="{2D3E4639-498E-48CA-9044-C4F12D236C44}" presName="composite" presStyleCnt="0"/>
      <dgm:spPr/>
    </dgm:pt>
    <dgm:pt modelId="{8643A89B-7ED2-4C83-BF9A-FC312DB94564}" type="pres">
      <dgm:prSet presAssocID="{2D3E4639-498E-48CA-9044-C4F12D236C44}" presName="background" presStyleLbl="node0" presStyleIdx="1" presStyleCnt="2"/>
      <dgm:spPr/>
    </dgm:pt>
    <dgm:pt modelId="{6572F13A-46BF-4EC2-8A9F-6FB14F26928C}" type="pres">
      <dgm:prSet presAssocID="{2D3E4639-498E-48CA-9044-C4F12D236C44}" presName="text" presStyleLbl="fgAcc0" presStyleIdx="1" presStyleCnt="2" custScaleX="162487" custScaleY="100000" custLinFactNeighborX="1713" custLinFactNeighborY="14">
        <dgm:presLayoutVars>
          <dgm:chPref val="3"/>
        </dgm:presLayoutVars>
      </dgm:prSet>
      <dgm:spPr/>
    </dgm:pt>
    <dgm:pt modelId="{5A388B72-73FB-4C30-98A5-27DA0FFFC560}" type="pres">
      <dgm:prSet presAssocID="{2D3E4639-498E-48CA-9044-C4F12D236C44}" presName="hierChild2" presStyleCnt="0"/>
      <dgm:spPr/>
    </dgm:pt>
  </dgm:ptLst>
  <dgm:cxnLst>
    <dgm:cxn modelId="{92DE9E61-5E17-448C-83BF-AC9F523C87D7}" srcId="{3E923BE8-2D63-4171-932D-0C9A65D76243}" destId="{11764C8C-8AA9-462C-AD89-34B512181ADB}" srcOrd="0" destOrd="0" parTransId="{A0BC4DAA-77B6-4E37-AE83-660D3D7B7054}" sibTransId="{A2FD2C58-A443-48D7-BD53-7C515E905A97}"/>
    <dgm:cxn modelId="{B089174D-D2E9-4726-8CE2-3710C603D430}" type="presOf" srcId="{11764C8C-8AA9-462C-AD89-34B512181ADB}" destId="{72AD44F3-9E1F-425B-AE18-3645178C131C}" srcOrd="0" destOrd="0" presId="urn:microsoft.com/office/officeart/2005/8/layout/hierarchy1"/>
    <dgm:cxn modelId="{7BD0B9AB-62CD-4FC6-A657-2D402CC8C9DC}" srcId="{3E923BE8-2D63-4171-932D-0C9A65D76243}" destId="{2D3E4639-498E-48CA-9044-C4F12D236C44}" srcOrd="1" destOrd="0" parTransId="{C3685777-44E5-439B-8678-85D159E316A0}" sibTransId="{889BEFD4-4D99-4C92-B992-E3A139C49F5D}"/>
    <dgm:cxn modelId="{7A599BC0-1516-4C67-A249-28802B7DD667}" type="presOf" srcId="{3E923BE8-2D63-4171-932D-0C9A65D76243}" destId="{62EB5602-D94D-4477-9725-CFC13204E2CF}" srcOrd="0" destOrd="0" presId="urn:microsoft.com/office/officeart/2005/8/layout/hierarchy1"/>
    <dgm:cxn modelId="{37BFAFC7-868A-4611-A087-658D0C161673}" type="presOf" srcId="{2D3E4639-498E-48CA-9044-C4F12D236C44}" destId="{6572F13A-46BF-4EC2-8A9F-6FB14F26928C}" srcOrd="0" destOrd="0" presId="urn:microsoft.com/office/officeart/2005/8/layout/hierarchy1"/>
    <dgm:cxn modelId="{516747E6-A8AA-43F2-B46E-BB1F5F68C310}" type="presParOf" srcId="{62EB5602-D94D-4477-9725-CFC13204E2CF}" destId="{3E59FF21-1AA5-4F3F-BE8F-DC6715F9DB44}" srcOrd="0" destOrd="0" presId="urn:microsoft.com/office/officeart/2005/8/layout/hierarchy1"/>
    <dgm:cxn modelId="{EDA1BA95-665B-449B-970C-A713D69891AA}" type="presParOf" srcId="{3E59FF21-1AA5-4F3F-BE8F-DC6715F9DB44}" destId="{611F0E39-5F09-45F6-89D9-5D8A8CF61343}" srcOrd="0" destOrd="0" presId="urn:microsoft.com/office/officeart/2005/8/layout/hierarchy1"/>
    <dgm:cxn modelId="{4644BCB7-8814-43DF-A699-793934D97953}" type="presParOf" srcId="{611F0E39-5F09-45F6-89D9-5D8A8CF61343}" destId="{D85B5313-6B77-47FF-A26D-856A5B1F7087}" srcOrd="0" destOrd="0" presId="urn:microsoft.com/office/officeart/2005/8/layout/hierarchy1"/>
    <dgm:cxn modelId="{30C71357-E5F8-47BC-9717-B97DD7A8A20F}" type="presParOf" srcId="{611F0E39-5F09-45F6-89D9-5D8A8CF61343}" destId="{72AD44F3-9E1F-425B-AE18-3645178C131C}" srcOrd="1" destOrd="0" presId="urn:microsoft.com/office/officeart/2005/8/layout/hierarchy1"/>
    <dgm:cxn modelId="{75EB6892-4FEF-4273-84A7-073E5CC76C46}" type="presParOf" srcId="{3E59FF21-1AA5-4F3F-BE8F-DC6715F9DB44}" destId="{B0BAAFA9-4EE7-4FFC-B06B-09C47AFBC874}" srcOrd="1" destOrd="0" presId="urn:microsoft.com/office/officeart/2005/8/layout/hierarchy1"/>
    <dgm:cxn modelId="{607A9BFA-C094-4DB1-9259-486D449B409D}" type="presParOf" srcId="{62EB5602-D94D-4477-9725-CFC13204E2CF}" destId="{904C92DB-0233-41AC-9FF9-29F3CFF23D2F}" srcOrd="1" destOrd="0" presId="urn:microsoft.com/office/officeart/2005/8/layout/hierarchy1"/>
    <dgm:cxn modelId="{0C422C6E-48F0-4E24-839F-945CDD67410F}" type="presParOf" srcId="{904C92DB-0233-41AC-9FF9-29F3CFF23D2F}" destId="{8D858EAB-84C3-495B-A947-EE67B4A1BEAD}" srcOrd="0" destOrd="0" presId="urn:microsoft.com/office/officeart/2005/8/layout/hierarchy1"/>
    <dgm:cxn modelId="{0F09E88F-C3C1-4544-80A4-FECB456B88D3}" type="presParOf" srcId="{8D858EAB-84C3-495B-A947-EE67B4A1BEAD}" destId="{8643A89B-7ED2-4C83-BF9A-FC312DB94564}" srcOrd="0" destOrd="0" presId="urn:microsoft.com/office/officeart/2005/8/layout/hierarchy1"/>
    <dgm:cxn modelId="{DE174C79-A8AF-4938-9EAA-AAAA3446FE41}" type="presParOf" srcId="{8D858EAB-84C3-495B-A947-EE67B4A1BEAD}" destId="{6572F13A-46BF-4EC2-8A9F-6FB14F26928C}" srcOrd="1" destOrd="0" presId="urn:microsoft.com/office/officeart/2005/8/layout/hierarchy1"/>
    <dgm:cxn modelId="{8DC74DAC-4C68-4D02-A0C1-53C34D7F5F87}" type="presParOf" srcId="{904C92DB-0233-41AC-9FF9-29F3CFF23D2F}" destId="{5A388B72-73FB-4C30-98A5-27DA0FFFC56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4E4603-03DB-4705-A9ED-129A8C56286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BE9A09-2416-4CD7-9EBB-1E6F48405841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4400" dirty="0"/>
            <a:t>Webinar nazionali</a:t>
          </a:r>
          <a:endParaRPr lang="en-US" sz="4400" dirty="0"/>
        </a:p>
      </dgm:t>
    </dgm:pt>
    <dgm:pt modelId="{AD41E4A4-3A69-411B-A200-C759878456C5}" type="sibTrans" cxnId="{1565B9B0-49C0-47FE-927E-71DC5C0366D5}">
      <dgm:prSet/>
      <dgm:spPr/>
      <dgm:t>
        <a:bodyPr/>
        <a:lstStyle/>
        <a:p>
          <a:endParaRPr lang="en-US" sz="4400"/>
        </a:p>
      </dgm:t>
    </dgm:pt>
    <dgm:pt modelId="{9E8785AD-CA29-497A-BF56-14053E655599}" type="parTrans" cxnId="{1565B9B0-49C0-47FE-927E-71DC5C0366D5}">
      <dgm:prSet/>
      <dgm:spPr/>
      <dgm:t>
        <a:bodyPr/>
        <a:lstStyle/>
        <a:p>
          <a:endParaRPr lang="en-US" sz="4400"/>
        </a:p>
      </dgm:t>
    </dgm:pt>
    <dgm:pt modelId="{D9AEBB89-2AD8-4134-94ED-CFE35164BD6A}" type="pres">
      <dgm:prSet presAssocID="{4E4E4603-03DB-4705-A9ED-129A8C5628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7811E5F-41C1-4B9E-B6AF-99A2F42E1461}" type="pres">
      <dgm:prSet presAssocID="{26BE9A09-2416-4CD7-9EBB-1E6F48405841}" presName="hierRoot1" presStyleCnt="0"/>
      <dgm:spPr/>
    </dgm:pt>
    <dgm:pt modelId="{790E433D-FA04-467A-903F-D746E076BC0F}" type="pres">
      <dgm:prSet presAssocID="{26BE9A09-2416-4CD7-9EBB-1E6F48405841}" presName="composite" presStyleCnt="0"/>
      <dgm:spPr/>
    </dgm:pt>
    <dgm:pt modelId="{A8B60499-5317-4302-B361-86C81201C546}" type="pres">
      <dgm:prSet presAssocID="{26BE9A09-2416-4CD7-9EBB-1E6F48405841}" presName="background" presStyleLbl="node0" presStyleIdx="0" presStyleCnt="1"/>
      <dgm:spPr/>
    </dgm:pt>
    <dgm:pt modelId="{7EBEB95A-2946-4819-A980-976EFB6C84D8}" type="pres">
      <dgm:prSet presAssocID="{26BE9A09-2416-4CD7-9EBB-1E6F48405841}" presName="text" presStyleLbl="fgAcc0" presStyleIdx="0" presStyleCnt="1" custScaleX="123024" custScaleY="116654" custLinFactNeighborX="-14097" custLinFactNeighborY="-25068">
        <dgm:presLayoutVars>
          <dgm:chPref val="3"/>
        </dgm:presLayoutVars>
      </dgm:prSet>
      <dgm:spPr/>
    </dgm:pt>
    <dgm:pt modelId="{A6DCE3C4-A4F7-4DD9-A793-EDD3428E4BA5}" type="pres">
      <dgm:prSet presAssocID="{26BE9A09-2416-4CD7-9EBB-1E6F48405841}" presName="hierChild2" presStyleCnt="0"/>
      <dgm:spPr/>
    </dgm:pt>
  </dgm:ptLst>
  <dgm:cxnLst>
    <dgm:cxn modelId="{1565B9B0-49C0-47FE-927E-71DC5C0366D5}" srcId="{4E4E4603-03DB-4705-A9ED-129A8C56286D}" destId="{26BE9A09-2416-4CD7-9EBB-1E6F48405841}" srcOrd="0" destOrd="0" parTransId="{9E8785AD-CA29-497A-BF56-14053E655599}" sibTransId="{AD41E4A4-3A69-411B-A200-C759878456C5}"/>
    <dgm:cxn modelId="{97F655D9-9F95-4F88-8EC7-2D75719D083A}" type="presOf" srcId="{26BE9A09-2416-4CD7-9EBB-1E6F48405841}" destId="{7EBEB95A-2946-4819-A980-976EFB6C84D8}" srcOrd="0" destOrd="0" presId="urn:microsoft.com/office/officeart/2005/8/layout/hierarchy1"/>
    <dgm:cxn modelId="{F8AC2DF1-0079-4DD6-ACF9-86319FC91885}" type="presOf" srcId="{4E4E4603-03DB-4705-A9ED-129A8C56286D}" destId="{D9AEBB89-2AD8-4134-94ED-CFE35164BD6A}" srcOrd="0" destOrd="0" presId="urn:microsoft.com/office/officeart/2005/8/layout/hierarchy1"/>
    <dgm:cxn modelId="{85CBDA15-E9F2-4919-A0EF-4DF600806D8F}" type="presParOf" srcId="{D9AEBB89-2AD8-4134-94ED-CFE35164BD6A}" destId="{F7811E5F-41C1-4B9E-B6AF-99A2F42E1461}" srcOrd="0" destOrd="0" presId="urn:microsoft.com/office/officeart/2005/8/layout/hierarchy1"/>
    <dgm:cxn modelId="{5AF58425-2769-44ED-9648-79ABB44E8369}" type="presParOf" srcId="{F7811E5F-41C1-4B9E-B6AF-99A2F42E1461}" destId="{790E433D-FA04-467A-903F-D746E076BC0F}" srcOrd="0" destOrd="0" presId="urn:microsoft.com/office/officeart/2005/8/layout/hierarchy1"/>
    <dgm:cxn modelId="{65588169-D913-4B98-9AAB-6D45E7433045}" type="presParOf" srcId="{790E433D-FA04-467A-903F-D746E076BC0F}" destId="{A8B60499-5317-4302-B361-86C81201C546}" srcOrd="0" destOrd="0" presId="urn:microsoft.com/office/officeart/2005/8/layout/hierarchy1"/>
    <dgm:cxn modelId="{F772B776-D7B8-4FB3-84B1-97252F02D918}" type="presParOf" srcId="{790E433D-FA04-467A-903F-D746E076BC0F}" destId="{7EBEB95A-2946-4819-A980-976EFB6C84D8}" srcOrd="1" destOrd="0" presId="urn:microsoft.com/office/officeart/2005/8/layout/hierarchy1"/>
    <dgm:cxn modelId="{0A90D8B2-1893-43E5-922E-850966DF7E8B}" type="presParOf" srcId="{F7811E5F-41C1-4B9E-B6AF-99A2F42E1461}" destId="{A6DCE3C4-A4F7-4DD9-A793-EDD3428E4BA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4E4603-03DB-4705-A9ED-129A8C56286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BE9A09-2416-4CD7-9EBB-1E6F48405841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it-IT" sz="4400" dirty="0"/>
            <a:t>Formazione formatori </a:t>
          </a:r>
        </a:p>
        <a:p>
          <a:pPr algn="ctr">
            <a:lnSpc>
              <a:spcPct val="100000"/>
            </a:lnSpc>
          </a:pPr>
          <a:r>
            <a:rPr lang="it-IT" sz="4400" dirty="0"/>
            <a:t>con effetto moltiplicatore</a:t>
          </a:r>
          <a:endParaRPr lang="en-US" sz="4400" dirty="0"/>
        </a:p>
      </dgm:t>
    </dgm:pt>
    <dgm:pt modelId="{AD41E4A4-3A69-411B-A200-C759878456C5}" type="sibTrans" cxnId="{1565B9B0-49C0-47FE-927E-71DC5C0366D5}">
      <dgm:prSet/>
      <dgm:spPr/>
      <dgm:t>
        <a:bodyPr/>
        <a:lstStyle/>
        <a:p>
          <a:endParaRPr lang="en-US"/>
        </a:p>
      </dgm:t>
    </dgm:pt>
    <dgm:pt modelId="{9E8785AD-CA29-497A-BF56-14053E655599}" type="parTrans" cxnId="{1565B9B0-49C0-47FE-927E-71DC5C0366D5}">
      <dgm:prSet/>
      <dgm:spPr/>
      <dgm:t>
        <a:bodyPr/>
        <a:lstStyle/>
        <a:p>
          <a:endParaRPr lang="en-US"/>
        </a:p>
      </dgm:t>
    </dgm:pt>
    <dgm:pt modelId="{D9AEBB89-2AD8-4134-94ED-CFE35164BD6A}" type="pres">
      <dgm:prSet presAssocID="{4E4E4603-03DB-4705-A9ED-129A8C5628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7811E5F-41C1-4B9E-B6AF-99A2F42E1461}" type="pres">
      <dgm:prSet presAssocID="{26BE9A09-2416-4CD7-9EBB-1E6F48405841}" presName="hierRoot1" presStyleCnt="0"/>
      <dgm:spPr/>
    </dgm:pt>
    <dgm:pt modelId="{790E433D-FA04-467A-903F-D746E076BC0F}" type="pres">
      <dgm:prSet presAssocID="{26BE9A09-2416-4CD7-9EBB-1E6F48405841}" presName="composite" presStyleCnt="0"/>
      <dgm:spPr/>
    </dgm:pt>
    <dgm:pt modelId="{A8B60499-5317-4302-B361-86C81201C546}" type="pres">
      <dgm:prSet presAssocID="{26BE9A09-2416-4CD7-9EBB-1E6F48405841}" presName="background" presStyleLbl="node0" presStyleIdx="0" presStyleCnt="1"/>
      <dgm:spPr/>
    </dgm:pt>
    <dgm:pt modelId="{7EBEB95A-2946-4819-A980-976EFB6C84D8}" type="pres">
      <dgm:prSet presAssocID="{26BE9A09-2416-4CD7-9EBB-1E6F48405841}" presName="text" presStyleLbl="fgAcc0" presStyleIdx="0" presStyleCnt="1" custScaleX="313954" custScaleY="116654" custLinFactNeighborX="-2428" custLinFactNeighborY="-15979">
        <dgm:presLayoutVars>
          <dgm:chPref val="3"/>
        </dgm:presLayoutVars>
      </dgm:prSet>
      <dgm:spPr/>
    </dgm:pt>
    <dgm:pt modelId="{A6DCE3C4-A4F7-4DD9-A793-EDD3428E4BA5}" type="pres">
      <dgm:prSet presAssocID="{26BE9A09-2416-4CD7-9EBB-1E6F48405841}" presName="hierChild2" presStyleCnt="0"/>
      <dgm:spPr/>
    </dgm:pt>
  </dgm:ptLst>
  <dgm:cxnLst>
    <dgm:cxn modelId="{1565B9B0-49C0-47FE-927E-71DC5C0366D5}" srcId="{4E4E4603-03DB-4705-A9ED-129A8C56286D}" destId="{26BE9A09-2416-4CD7-9EBB-1E6F48405841}" srcOrd="0" destOrd="0" parTransId="{9E8785AD-CA29-497A-BF56-14053E655599}" sibTransId="{AD41E4A4-3A69-411B-A200-C759878456C5}"/>
    <dgm:cxn modelId="{97F655D9-9F95-4F88-8EC7-2D75719D083A}" type="presOf" srcId="{26BE9A09-2416-4CD7-9EBB-1E6F48405841}" destId="{7EBEB95A-2946-4819-A980-976EFB6C84D8}" srcOrd="0" destOrd="0" presId="urn:microsoft.com/office/officeart/2005/8/layout/hierarchy1"/>
    <dgm:cxn modelId="{F8AC2DF1-0079-4DD6-ACF9-86319FC91885}" type="presOf" srcId="{4E4E4603-03DB-4705-A9ED-129A8C56286D}" destId="{D9AEBB89-2AD8-4134-94ED-CFE35164BD6A}" srcOrd="0" destOrd="0" presId="urn:microsoft.com/office/officeart/2005/8/layout/hierarchy1"/>
    <dgm:cxn modelId="{85CBDA15-E9F2-4919-A0EF-4DF600806D8F}" type="presParOf" srcId="{D9AEBB89-2AD8-4134-94ED-CFE35164BD6A}" destId="{F7811E5F-41C1-4B9E-B6AF-99A2F42E1461}" srcOrd="0" destOrd="0" presId="urn:microsoft.com/office/officeart/2005/8/layout/hierarchy1"/>
    <dgm:cxn modelId="{5AF58425-2769-44ED-9648-79ABB44E8369}" type="presParOf" srcId="{F7811E5F-41C1-4B9E-B6AF-99A2F42E1461}" destId="{790E433D-FA04-467A-903F-D746E076BC0F}" srcOrd="0" destOrd="0" presId="urn:microsoft.com/office/officeart/2005/8/layout/hierarchy1"/>
    <dgm:cxn modelId="{65588169-D913-4B98-9AAB-6D45E7433045}" type="presParOf" srcId="{790E433D-FA04-467A-903F-D746E076BC0F}" destId="{A8B60499-5317-4302-B361-86C81201C546}" srcOrd="0" destOrd="0" presId="urn:microsoft.com/office/officeart/2005/8/layout/hierarchy1"/>
    <dgm:cxn modelId="{F772B776-D7B8-4FB3-84B1-97252F02D918}" type="presParOf" srcId="{790E433D-FA04-467A-903F-D746E076BC0F}" destId="{7EBEB95A-2946-4819-A980-976EFB6C84D8}" srcOrd="1" destOrd="0" presId="urn:microsoft.com/office/officeart/2005/8/layout/hierarchy1"/>
    <dgm:cxn modelId="{0A90D8B2-1893-43E5-922E-850966DF7E8B}" type="presParOf" srcId="{F7811E5F-41C1-4B9E-B6AF-99A2F42E1461}" destId="{A6DCE3C4-A4F7-4DD9-A793-EDD3428E4BA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5B5313-6B77-47FF-A26D-856A5B1F7087}">
      <dsp:nvSpPr>
        <dsp:cNvPr id="0" name=""/>
        <dsp:cNvSpPr/>
      </dsp:nvSpPr>
      <dsp:spPr>
        <a:xfrm>
          <a:off x="491559" y="251"/>
          <a:ext cx="2853839" cy="1812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D44F3-9E1F-425B-AE18-3645178C131C}">
      <dsp:nvSpPr>
        <dsp:cNvPr id="0" name=""/>
        <dsp:cNvSpPr/>
      </dsp:nvSpPr>
      <dsp:spPr>
        <a:xfrm>
          <a:off x="808652" y="301489"/>
          <a:ext cx="2853839" cy="1812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 dirty="0"/>
            <a:t>Mettere a punto </a:t>
          </a:r>
          <a:r>
            <a:rPr lang="it-IT" sz="2600" i="1" kern="1200" dirty="0"/>
            <a:t>Buone</a:t>
          </a:r>
          <a:r>
            <a:rPr lang="it-IT" sz="2600" kern="1200" dirty="0"/>
            <a:t> pratiche didattiche inclusive  </a:t>
          </a:r>
          <a:endParaRPr lang="en-US" sz="2600" kern="1200" dirty="0"/>
        </a:p>
      </dsp:txBody>
      <dsp:txXfrm>
        <a:off x="861729" y="354566"/>
        <a:ext cx="2747685" cy="1706033"/>
      </dsp:txXfrm>
    </dsp:sp>
    <dsp:sp modelId="{8643A89B-7ED2-4C83-BF9A-FC312DB94564}">
      <dsp:nvSpPr>
        <dsp:cNvPr id="0" name=""/>
        <dsp:cNvSpPr/>
      </dsp:nvSpPr>
      <dsp:spPr>
        <a:xfrm>
          <a:off x="4028471" y="502"/>
          <a:ext cx="4637117" cy="1812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72F13A-46BF-4EC2-8A9F-6FB14F26928C}">
      <dsp:nvSpPr>
        <dsp:cNvPr id="0" name=""/>
        <dsp:cNvSpPr/>
      </dsp:nvSpPr>
      <dsp:spPr>
        <a:xfrm>
          <a:off x="4345564" y="301741"/>
          <a:ext cx="4637117" cy="1812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 dirty="0"/>
            <a:t>per accompagnare i bambini della scuola primaria nell’apprendimento della matematica </a:t>
          </a:r>
          <a:endParaRPr lang="en-US" sz="2600" kern="1200" dirty="0"/>
        </a:p>
      </dsp:txBody>
      <dsp:txXfrm>
        <a:off x="4398641" y="354818"/>
        <a:ext cx="4530963" cy="17060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60499-5317-4302-B361-86C81201C546}">
      <dsp:nvSpPr>
        <dsp:cNvPr id="0" name=""/>
        <dsp:cNvSpPr/>
      </dsp:nvSpPr>
      <dsp:spPr>
        <a:xfrm>
          <a:off x="23756" y="-438123"/>
          <a:ext cx="5106289" cy="3074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EB95A-2946-4819-A980-976EFB6C84D8}">
      <dsp:nvSpPr>
        <dsp:cNvPr id="0" name=""/>
        <dsp:cNvSpPr/>
      </dsp:nvSpPr>
      <dsp:spPr>
        <a:xfrm>
          <a:off x="484939" y="0"/>
          <a:ext cx="5106289" cy="3074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/>
            <a:t>Webinar nazionali</a:t>
          </a:r>
          <a:endParaRPr lang="en-US" sz="4400" kern="1200" dirty="0"/>
        </a:p>
      </dsp:txBody>
      <dsp:txXfrm>
        <a:off x="574991" y="90052"/>
        <a:ext cx="4926185" cy="28944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B60499-5317-4302-B361-86C81201C546}">
      <dsp:nvSpPr>
        <dsp:cNvPr id="0" name=""/>
        <dsp:cNvSpPr/>
      </dsp:nvSpPr>
      <dsp:spPr>
        <a:xfrm>
          <a:off x="-57339" y="-195882"/>
          <a:ext cx="7436108" cy="17544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EB95A-2946-4819-A980-976EFB6C84D8}">
      <dsp:nvSpPr>
        <dsp:cNvPr id="0" name=""/>
        <dsp:cNvSpPr/>
      </dsp:nvSpPr>
      <dsp:spPr>
        <a:xfrm>
          <a:off x="205831" y="54129"/>
          <a:ext cx="7436108" cy="17544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/>
            <a:t>Formazione formatori </a:t>
          </a:r>
        </a:p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400" kern="1200" dirty="0"/>
            <a:t>con effetto moltiplicatore</a:t>
          </a:r>
          <a:endParaRPr lang="en-US" sz="4400" kern="1200" dirty="0"/>
        </a:p>
      </dsp:txBody>
      <dsp:txXfrm>
        <a:off x="257218" y="105516"/>
        <a:ext cx="7333334" cy="16517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07T16:37:59.446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07T16:37:59.446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500BE-5852-42A4-95CC-A6D52AC8C6A7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1F73B-0B4C-4654-9A08-084FD31EE5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427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3528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4040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37733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8235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9073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6525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Da sempre ci siamo occupati</a:t>
            </a:r>
            <a:r>
              <a:rPr lang="it-IT" baseline="0" dirty="0"/>
              <a:t> di difficoltà di apprendimento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61F73B-0B4C-4654-9A08-084FD31EE57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527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Per andare incontro alle richieste di molti docenti proprio sul tema della didattica della matematica, è nato nel 2011 il </a:t>
            </a:r>
            <a:r>
              <a:rPr lang="it-IT" dirty="0" err="1"/>
              <a:t>porgetto</a:t>
            </a:r>
            <a:r>
              <a:rPr lang="it-IT" dirty="0"/>
              <a:t> </a:t>
            </a:r>
            <a:r>
              <a:rPr lang="it-IT" dirty="0" err="1"/>
              <a:t>PerContare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B061F73B-0B4C-4654-9A08-084FD31EE57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720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979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Buone pratiche che prevedono: 1)Costruzione dei significati matematici attraverso: l’esplorazione, e attività didattiche a pavimento basso e soffitto altro per questo inclusive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010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Abbiamo posto la basi soli</a:t>
            </a:r>
            <a:r>
              <a:rPr lang="it-IT" baseline="0" dirty="0"/>
              <a:t>de per una futura e naturale evoluzione del progetto che prevede lo scale up.</a:t>
            </a:r>
          </a:p>
          <a:p>
            <a:endParaRPr lang="it-IT" baseline="0" dirty="0"/>
          </a:p>
          <a:p>
            <a:r>
              <a:rPr lang="it-IT" baseline="0" dirty="0"/>
              <a:t>L’</a:t>
            </a:r>
            <a:r>
              <a:rPr lang="it-IT" baseline="0" dirty="0" err="1"/>
              <a:t>asset</a:t>
            </a:r>
            <a:r>
              <a:rPr lang="it-IT" baseline="0" dirty="0"/>
              <a:t> che ora è disponibile vorremmo che fosse a disposizione di tutti i docenti del territorio nazionale. Ci sono tutte le caratteristiche per passare da un progetto che è partito dalla sperimentazione e passare ad un progetto di sistema che ha solide basi che hanno dimostrato di funzionare</a:t>
            </a:r>
          </a:p>
          <a:p>
            <a:r>
              <a:rPr lang="it-IT" baseline="0" dirty="0"/>
              <a:t>Scale up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61F73B-0B4C-4654-9A08-084FD31EE57C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502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1F73B-0B4C-4654-9A08-084FD31EE57C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246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B061F73B-0B4C-4654-9A08-084FD31EE57C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3579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998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934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4628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biettiv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Rectangle"/>
          <p:cNvSpPr/>
          <p:nvPr/>
        </p:nvSpPr>
        <p:spPr>
          <a:xfrm>
            <a:off x="-6045" y="0"/>
            <a:ext cx="2308978" cy="6858000"/>
          </a:xfrm>
          <a:prstGeom prst="rect">
            <a:avLst/>
          </a:prstGeom>
          <a:solidFill>
            <a:srgbClr val="0070C0"/>
          </a:solidFill>
          <a:ln w="12700">
            <a:miter lim="400000"/>
          </a:ln>
        </p:spPr>
        <p:txBody>
          <a:bodyPr tIns="45720" bIns="45720" anchor="ctr"/>
          <a:lstStyle/>
          <a:p>
            <a:endParaRPr sz="900"/>
          </a:p>
        </p:txBody>
      </p:sp>
      <p:pic>
        <p:nvPicPr>
          <p:cNvPr id="252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637" y="6264167"/>
            <a:ext cx="501957" cy="335475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F159A4-A8F7-4245-A972-6EC78176826B}"/>
              </a:ext>
            </a:extLst>
          </p:cNvPr>
          <p:cNvSpPr txBox="1"/>
          <p:nvPr userDrawn="1"/>
        </p:nvSpPr>
        <p:spPr>
          <a:xfrm>
            <a:off x="96983" y="6414976"/>
            <a:ext cx="462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177627C-32D0-5442-B672-A9D2C032E4B8}" type="slidenum">
              <a:rPr lang="x-none" smtClean="0">
                <a:solidFill>
                  <a:schemeClr val="bg1"/>
                </a:solidFill>
              </a:rPr>
              <a:t>‹N›</a:t>
            </a:fld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AF7BAC-6441-0F47-BE3D-1F89BCD2A8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088" y="236947"/>
            <a:ext cx="956935" cy="52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6905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7251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5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944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8467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7129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586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8903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71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D962E-3337-437B-A6E7-92F3DD3801E8}" type="datetimeFigureOut">
              <a:rPr lang="it-IT" smtClean="0"/>
              <a:t>16/05/2024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CB8D-7B31-46FB-AE4F-85FAF4FDE8D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04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customXml" Target="../ink/ink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5.png"/><Relationship Id="rId10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rcontare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36.jpeg"/><Relationship Id="rId5" Type="http://schemas.openxmlformats.org/officeDocument/2006/relationships/image" Target="../media/image5.png"/><Relationship Id="rId15" Type="http://schemas.openxmlformats.org/officeDocument/2006/relationships/image" Target="../media/image40.jpeg"/><Relationship Id="rId10" Type="http://schemas.openxmlformats.org/officeDocument/2006/relationships/image" Target="../media/image10.png"/><Relationship Id="rId4" Type="http://schemas.openxmlformats.org/officeDocument/2006/relationships/image" Target="../media/image35.jpeg"/><Relationship Id="rId9" Type="http://schemas.openxmlformats.org/officeDocument/2006/relationships/image" Target="../media/image9.svg"/><Relationship Id="rId1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diagramLayout" Target="../diagrams/layout2.xml"/><Relationship Id="rId5" Type="http://schemas.openxmlformats.org/officeDocument/2006/relationships/image" Target="../media/image7.png"/><Relationship Id="rId10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microsoft.com/office/2007/relationships/diagramDrawing" Target="../diagrams/drawing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diagramLayout" Target="../diagrams/layout3.xml"/><Relationship Id="rId5" Type="http://schemas.openxmlformats.org/officeDocument/2006/relationships/image" Target="../media/image7.png"/><Relationship Id="rId10" Type="http://schemas.openxmlformats.org/officeDocument/2006/relationships/diagramData" Target="../diagrams/data3.xml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microsoft.com/office/2007/relationships/diagramDrawing" Target="../diagrams/drawing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percontare.it/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6.png"/><Relationship Id="rId4" Type="http://schemas.openxmlformats.org/officeDocument/2006/relationships/diagramData" Target="../diagrams/data1.xml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rcontare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29130" y="903478"/>
            <a:ext cx="11321663" cy="2236896"/>
          </a:xfrm>
        </p:spPr>
        <p:txBody>
          <a:bodyPr>
            <a:normAutofit fontScale="90000"/>
          </a:bodyPr>
          <a:lstStyle/>
          <a:p>
            <a:pPr algn="l"/>
            <a:br>
              <a:rPr lang="it-IT" sz="2800" b="1" i="1" dirty="0">
                <a:solidFill>
                  <a:srgbClr val="002060"/>
                </a:solidFill>
              </a:rPr>
            </a:br>
            <a:r>
              <a:rPr lang="it-IT" sz="2800" b="1" i="1" dirty="0">
                <a:solidFill>
                  <a:srgbClr val="002060"/>
                </a:solidFill>
              </a:rPr>
              <a:t>					        WEBINAR</a:t>
            </a:r>
            <a:r>
              <a:rPr lang="it-IT" sz="2800" b="1" i="1" dirty="0">
                <a:solidFill>
                  <a:schemeClr val="accent2"/>
                </a:solidFill>
              </a:rPr>
              <a:t> </a:t>
            </a:r>
            <a:br>
              <a:rPr lang="it-IT" sz="4000" b="1" dirty="0"/>
            </a:br>
            <a:r>
              <a:rPr lang="it-IT" sz="1600" b="1" dirty="0"/>
              <a:t> </a:t>
            </a:r>
            <a:br>
              <a:rPr lang="it-IT" sz="4000" b="1" dirty="0"/>
            </a:br>
            <a:br>
              <a:rPr lang="it-IT" sz="1000" b="1" dirty="0">
                <a:solidFill>
                  <a:srgbClr val="002060"/>
                </a:solidFill>
              </a:rPr>
            </a:br>
            <a:r>
              <a:rPr lang="it-IT" sz="2400" b="1" dirty="0"/>
              <a:t> 				     </a:t>
            </a:r>
            <a:r>
              <a:rPr lang="it-IT" sz="3200" b="1" dirty="0"/>
              <a:t>Progetto </a:t>
            </a:r>
            <a:r>
              <a:rPr lang="it-IT" sz="3200" b="1" dirty="0" err="1">
                <a:solidFill>
                  <a:srgbClr val="FF0000"/>
                </a:solidFill>
              </a:rPr>
              <a:t>P</a:t>
            </a:r>
            <a:r>
              <a:rPr lang="it-IT" sz="3200" b="1" dirty="0" err="1"/>
              <a:t>er</a:t>
            </a:r>
            <a:r>
              <a:rPr lang="it-IT" sz="3200" b="1" dirty="0" err="1">
                <a:solidFill>
                  <a:srgbClr val="FF0000"/>
                </a:solidFill>
              </a:rPr>
              <a:t>C</a:t>
            </a:r>
            <a:r>
              <a:rPr lang="it-IT" sz="3200" b="1" dirty="0" err="1"/>
              <a:t>ontare</a:t>
            </a:r>
            <a:r>
              <a:rPr lang="it-IT" sz="3200" b="1" dirty="0"/>
              <a:t> </a:t>
            </a:r>
            <a:r>
              <a:rPr lang="it-IT" sz="3200" b="1" dirty="0">
                <a:solidFill>
                  <a:srgbClr val="FF0000"/>
                </a:solidFill>
              </a:rPr>
              <a:t>P</a:t>
            </a:r>
            <a:r>
              <a:rPr lang="it-IT" sz="3200" b="1" dirty="0"/>
              <a:t>ro</a:t>
            </a:r>
            <a:br>
              <a:rPr lang="it-IT" sz="3200" b="1" dirty="0"/>
            </a:br>
            <a:br>
              <a:rPr lang="it-IT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it-IT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                         </a:t>
            </a:r>
            <a:br>
              <a:rPr lang="it-IT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it-IT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                   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969707" y="6231734"/>
            <a:ext cx="10785042" cy="356616"/>
          </a:xfrm>
        </p:spPr>
        <p:txBody>
          <a:bodyPr>
            <a:normAutofit/>
          </a:bodyPr>
          <a:lstStyle/>
          <a:p>
            <a:r>
              <a:rPr lang="it-IT" sz="1600" dirty="0">
                <a:solidFill>
                  <a:srgbClr val="002060"/>
                </a:solidFill>
              </a:rPr>
              <a:t>16 maggio 2024</a:t>
            </a:r>
            <a:r>
              <a:rPr lang="it-IT" sz="1800" dirty="0">
                <a:solidFill>
                  <a:srgbClr val="002060"/>
                </a:solidFill>
              </a:rPr>
              <a:t>       </a:t>
            </a:r>
          </a:p>
        </p:txBody>
      </p:sp>
      <p:pic>
        <p:nvPicPr>
          <p:cNvPr id="9218" name="Picture 2" descr="andre pascali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405" y="3082953"/>
            <a:ext cx="2557145" cy="254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3A1DF90C-637C-42F7-9172-C5872AAC0FDC}"/>
                  </a:ext>
                </a:extLst>
              </p14:cNvPr>
              <p14:cNvContentPartPr/>
              <p14:nvPr/>
            </p14:nvContentPartPr>
            <p14:xfrm>
              <a:off x="2256975" y="4357350"/>
              <a:ext cx="36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3A1DF90C-637C-42F7-9172-C5872AAC0FD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39335" y="4249710"/>
                <a:ext cx="36000" cy="21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Gruppo 12">
            <a:extLst>
              <a:ext uri="{FF2B5EF4-FFF2-40B4-BE49-F238E27FC236}">
                <a16:creationId xmlns:a16="http://schemas.microsoft.com/office/drawing/2014/main" id="{020C46D5-F344-311B-77C1-D5135EC02FD0}"/>
              </a:ext>
            </a:extLst>
          </p:cNvPr>
          <p:cNvGrpSpPr/>
          <p:nvPr/>
        </p:nvGrpSpPr>
        <p:grpSpPr>
          <a:xfrm>
            <a:off x="237214" y="173224"/>
            <a:ext cx="11662121" cy="785693"/>
            <a:chOff x="237214" y="173224"/>
            <a:chExt cx="11662121" cy="785693"/>
          </a:xfrm>
        </p:grpSpPr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5693500F-C0CB-39A7-4843-1C6B3A2D0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214" y="386923"/>
              <a:ext cx="3235182" cy="47556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87F310BD-4AA0-82B6-8005-14EEED66F283}"/>
                </a:ext>
              </a:extLst>
            </p:cNvPr>
            <p:cNvGrpSpPr/>
            <p:nvPr/>
          </p:nvGrpSpPr>
          <p:grpSpPr>
            <a:xfrm>
              <a:off x="3586608" y="173224"/>
              <a:ext cx="8312727" cy="785693"/>
              <a:chOff x="0" y="0"/>
              <a:chExt cx="6993826" cy="672349"/>
            </a:xfrm>
          </p:grpSpPr>
          <p:pic>
            <p:nvPicPr>
              <p:cNvPr id="16" name="Picture 2">
                <a:extLst>
                  <a:ext uri="{FF2B5EF4-FFF2-40B4-BE49-F238E27FC236}">
                    <a16:creationId xmlns:a16="http://schemas.microsoft.com/office/drawing/2014/main" id="{714CDDBC-285E-062E-A7F4-091B5BD82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>
                <a:off x="0" y="179239"/>
                <a:ext cx="882996" cy="410593"/>
              </a:xfrm>
              <a:prstGeom prst="rect">
                <a:avLst/>
              </a:prstGeom>
            </p:spPr>
          </p:pic>
          <p:pic>
            <p:nvPicPr>
              <p:cNvPr id="17" name="Picture 3">
                <a:extLst>
                  <a:ext uri="{FF2B5EF4-FFF2-40B4-BE49-F238E27FC236}">
                    <a16:creationId xmlns:a16="http://schemas.microsoft.com/office/drawing/2014/main" id="{1D201A06-8D7D-4C3D-0D4C-2DADF7DC43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3231650" y="82516"/>
                <a:ext cx="1040648" cy="507316"/>
              </a:xfrm>
              <a:prstGeom prst="rect">
                <a:avLst/>
              </a:prstGeom>
            </p:spPr>
          </p:pic>
          <p:pic>
            <p:nvPicPr>
              <p:cNvPr id="18" name="Picture 4">
                <a:extLst>
                  <a:ext uri="{FF2B5EF4-FFF2-40B4-BE49-F238E27FC236}">
                    <a16:creationId xmlns:a16="http://schemas.microsoft.com/office/drawing/2014/main" id="{38E4D484-1562-EDA2-EE20-C30D71C2B4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4528895" y="120583"/>
                <a:ext cx="1226324" cy="526337"/>
              </a:xfrm>
              <a:prstGeom prst="rect">
                <a:avLst/>
              </a:prstGeom>
            </p:spPr>
          </p:pic>
          <p:pic>
            <p:nvPicPr>
              <p:cNvPr id="19" name="Picture 5">
                <a:extLst>
                  <a:ext uri="{FF2B5EF4-FFF2-40B4-BE49-F238E27FC236}">
                    <a16:creationId xmlns:a16="http://schemas.microsoft.com/office/drawing/2014/main" id="{442BF168-F763-E370-0294-83A9E180C1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35239" y="0"/>
                <a:ext cx="658864" cy="672349"/>
              </a:xfrm>
              <a:prstGeom prst="rect">
                <a:avLst/>
              </a:prstGeom>
            </p:spPr>
          </p:pic>
          <p:pic>
            <p:nvPicPr>
              <p:cNvPr id="20" name="Picture 6">
                <a:extLst>
                  <a:ext uri="{FF2B5EF4-FFF2-40B4-BE49-F238E27FC236}">
                    <a16:creationId xmlns:a16="http://schemas.microsoft.com/office/drawing/2014/main" id="{F3A05BB1-7451-9AD3-A48E-6FC1819BD5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>
              <a:xfrm>
                <a:off x="1055421" y="126933"/>
                <a:ext cx="1107393" cy="526337"/>
              </a:xfrm>
              <a:prstGeom prst="rect">
                <a:avLst/>
              </a:prstGeom>
            </p:spPr>
          </p:pic>
          <p:pic>
            <p:nvPicPr>
              <p:cNvPr id="21" name="Immagine 20">
                <a:extLst>
                  <a:ext uri="{FF2B5EF4-FFF2-40B4-BE49-F238E27FC236}">
                    <a16:creationId xmlns:a16="http://schemas.microsoft.com/office/drawing/2014/main" id="{F85EB858-BC80-B691-E10E-86701B793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11819" y="153812"/>
                <a:ext cx="1182007" cy="44393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34814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2399932-0B6C-C146-B451-009EA2623C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21710" y="760164"/>
            <a:ext cx="10348579" cy="53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5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283" y="0"/>
            <a:ext cx="9386975" cy="664128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0758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70B496B2-00E8-4725-A42E-E0FE5CA06974}"/>
              </a:ext>
            </a:extLst>
          </p:cNvPr>
          <p:cNvSpPr txBox="1">
            <a:spLocks/>
          </p:cNvSpPr>
          <p:nvPr/>
        </p:nvSpPr>
        <p:spPr>
          <a:xfrm>
            <a:off x="635000" y="640823"/>
            <a:ext cx="3418659" cy="5583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00"/>
              </a:spcAft>
            </a:pP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Più</a:t>
            </a: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di 20 Software / </a:t>
            </a:r>
            <a:r>
              <a:rPr lang="en-US" sz="5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Applicazioni</a:t>
            </a: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web di </a:t>
            </a:r>
            <a:r>
              <a:rPr lang="en-US" sz="5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supporto</a:t>
            </a: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alla</a:t>
            </a: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didattica</a:t>
            </a:r>
            <a: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</a:t>
            </a:r>
            <a:br>
              <a:rPr lang="en-US" sz="5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950" y="640823"/>
            <a:ext cx="3638137" cy="246890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B0D7104B-5591-7453-7ADA-9C2D2911BE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715" y="4828624"/>
            <a:ext cx="1635373" cy="98122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85637AE8-92F0-C749-1F2B-B3CE10F96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404" y="3519455"/>
            <a:ext cx="1766918" cy="97627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DFF44E5-91CD-0A91-12ED-A5B4510E0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8842" y="4828624"/>
            <a:ext cx="1566169" cy="89944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85AA87F-E385-7A85-FED5-8411D2A68F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8607" y="3519455"/>
            <a:ext cx="1595325" cy="98122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7E9831F-0AF5-8CEE-74C4-4F5C596BBA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813" y="856311"/>
            <a:ext cx="2654268" cy="127094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BF8B37F-5BF3-5459-7E8F-6E6840EA1F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0203" y="2620624"/>
            <a:ext cx="2731488" cy="127094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7AB8EE2-C26B-1F79-0587-3108D62111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3636" y="4371643"/>
            <a:ext cx="2886606" cy="163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787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FD0E646-6A6B-8DD2-965D-2AAE50D2AD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3" y="389365"/>
            <a:ext cx="10619988" cy="50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50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0A8A36-4DB8-374A-85ED-546F4C7F0E48}"/>
              </a:ext>
            </a:extLst>
          </p:cNvPr>
          <p:cNvSpPr txBox="1"/>
          <p:nvPr/>
        </p:nvSpPr>
        <p:spPr>
          <a:xfrm>
            <a:off x="2434268" y="773067"/>
            <a:ext cx="10133913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x-none" sz="3200" dirty="0">
                <a:solidFill>
                  <a:prstClr val="black"/>
                </a:solidFill>
              </a:rPr>
              <a:t>Un sito web: </a:t>
            </a:r>
            <a:r>
              <a:rPr lang="x-none" sz="3200" dirty="0">
                <a:solidFill>
                  <a:prstClr val="black"/>
                </a:solidFill>
                <a:hlinkClick r:id="rId3"/>
              </a:rPr>
              <a:t>www.percontare.it</a:t>
            </a:r>
            <a:r>
              <a:rPr lang="it-IT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che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conta</a:t>
            </a:r>
            <a:r>
              <a:rPr lang="en-GB" sz="3200" dirty="0">
                <a:solidFill>
                  <a:prstClr val="black"/>
                </a:solidFill>
              </a:rPr>
              <a:t> 35.000 </a:t>
            </a:r>
            <a:r>
              <a:rPr lang="en-GB" sz="3200" dirty="0" err="1">
                <a:solidFill>
                  <a:prstClr val="black"/>
                </a:solidFill>
              </a:rPr>
              <a:t>insegnanti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iscritti</a:t>
            </a:r>
            <a:endParaRPr lang="en-GB" sz="32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endParaRPr lang="en-GB" sz="2000" dirty="0">
              <a:solidFill>
                <a:prstClr val="black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guide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disponibili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(1°,2°,3°,4°, 5° Primaria)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Oltre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eserciziari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software (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applicazioni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web)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Più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di 1</a:t>
            </a:r>
            <a:r>
              <a:rPr lang="en-GB" sz="320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.000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docenti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partecipanti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webinar/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formazioni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en-GB" sz="3200" dirty="0" err="1">
                <a:solidFill>
                  <a:prstClr val="black"/>
                </a:solidFill>
              </a:rPr>
              <a:t>Più</a:t>
            </a:r>
            <a:r>
              <a:rPr lang="en-GB" sz="3200" dirty="0">
                <a:solidFill>
                  <a:prstClr val="black"/>
                </a:solidFill>
              </a:rPr>
              <a:t> di 8000 </a:t>
            </a:r>
            <a:r>
              <a:rPr lang="en-GB" sz="3200" dirty="0" err="1">
                <a:solidFill>
                  <a:prstClr val="black"/>
                </a:solidFill>
              </a:rPr>
              <a:t>docenti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attivi</a:t>
            </a:r>
            <a:r>
              <a:rPr lang="en-GB" sz="3200" dirty="0">
                <a:solidFill>
                  <a:prstClr val="black"/>
                </a:solidFill>
              </a:rPr>
              <a:t> in un </a:t>
            </a:r>
            <a:r>
              <a:rPr lang="en-GB" sz="3200" dirty="0" err="1">
                <a:solidFill>
                  <a:prstClr val="black"/>
                </a:solidFill>
              </a:rPr>
              <a:t>gruppo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spontaneo</a:t>
            </a:r>
            <a:r>
              <a:rPr lang="en-GB" sz="3200" dirty="0">
                <a:solidFill>
                  <a:prstClr val="black"/>
                </a:solidFill>
              </a:rPr>
              <a:t> di </a:t>
            </a:r>
            <a:r>
              <a:rPr lang="en-GB" sz="3200" dirty="0" err="1">
                <a:solidFill>
                  <a:prstClr val="black"/>
                </a:solidFill>
              </a:rPr>
              <a:t>discussione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su</a:t>
            </a:r>
            <a:r>
              <a:rPr lang="en-GB" sz="3200" dirty="0">
                <a:solidFill>
                  <a:prstClr val="black"/>
                </a:solidFill>
              </a:rPr>
              <a:t> “percontare” (</a:t>
            </a:r>
            <a:r>
              <a:rPr lang="en-GB" sz="3200" dirty="0" err="1">
                <a:solidFill>
                  <a:prstClr val="black"/>
                </a:solidFill>
              </a:rPr>
              <a:t>facebook</a:t>
            </a:r>
            <a:r>
              <a:rPr lang="en-GB" sz="3200" dirty="0">
                <a:solidFill>
                  <a:prstClr val="black"/>
                </a:solidFill>
              </a:rPr>
              <a:t>)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endParaRPr lang="en-GB" sz="20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en-GB" sz="3200" dirty="0" err="1">
                <a:solidFill>
                  <a:prstClr val="black"/>
                </a:solidFill>
              </a:rPr>
              <a:t>Pubblicazioni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scientifiche</a:t>
            </a:r>
            <a:r>
              <a:rPr lang="en-GB" sz="3200" dirty="0">
                <a:solidFill>
                  <a:prstClr val="black"/>
                </a:solidFill>
              </a:rPr>
              <a:t> </a:t>
            </a:r>
            <a:r>
              <a:rPr lang="en-GB" sz="3200" dirty="0" err="1">
                <a:solidFill>
                  <a:prstClr val="black"/>
                </a:solidFill>
              </a:rPr>
              <a:t>nazionali</a:t>
            </a:r>
            <a:r>
              <a:rPr lang="en-GB" sz="3200" dirty="0">
                <a:solidFill>
                  <a:prstClr val="black"/>
                </a:solidFill>
              </a:rPr>
              <a:t> ed </a:t>
            </a:r>
            <a:r>
              <a:rPr lang="en-GB" sz="3200" dirty="0" err="1">
                <a:solidFill>
                  <a:prstClr val="black"/>
                </a:solidFill>
              </a:rPr>
              <a:t>internazionali</a:t>
            </a:r>
            <a:endParaRPr lang="en-GB" sz="32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endParaRPr lang="en-GB" sz="3200" dirty="0">
              <a:solidFill>
                <a:prstClr val="black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E353DC5-0454-B042-9771-2431D600F952}"/>
              </a:ext>
            </a:extLst>
          </p:cNvPr>
          <p:cNvSpPr txBox="1">
            <a:spLocks/>
          </p:cNvSpPr>
          <p:nvPr/>
        </p:nvSpPr>
        <p:spPr>
          <a:xfrm>
            <a:off x="-157062" y="2831591"/>
            <a:ext cx="2557463" cy="1044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“PER CONTARE”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numeri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x-none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4213223" y="-152400"/>
            <a:ext cx="4592111" cy="7680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 sintesi</a:t>
            </a:r>
            <a:br>
              <a:rPr kumimoji="0" lang="it-IT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it-IT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0395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 flipH="1">
            <a:off x="1970861" y="69798"/>
            <a:ext cx="4018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0070C0"/>
                </a:solidFill>
              </a:rPr>
              <a:t>Dal 2011-2022</a:t>
            </a:r>
          </a:p>
        </p:txBody>
      </p:sp>
      <p:sp>
        <p:nvSpPr>
          <p:cNvPr id="7" name="Rettangolo 6"/>
          <p:cNvSpPr/>
          <p:nvPr/>
        </p:nvSpPr>
        <p:spPr>
          <a:xfrm>
            <a:off x="347239" y="6595936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70389" y="682734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3CC38D4-9486-7BC7-5F73-A495C569E4B7}"/>
              </a:ext>
            </a:extLst>
          </p:cNvPr>
          <p:cNvSpPr txBox="1"/>
          <p:nvPr/>
        </p:nvSpPr>
        <p:spPr>
          <a:xfrm>
            <a:off x="1508701" y="1868408"/>
            <a:ext cx="10872324" cy="3599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Fondazione ASPHI Onlus</a:t>
            </a:r>
          </a:p>
          <a:p>
            <a:endParaRPr lang="it-IT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Università di Modena e Reggio Emilia</a:t>
            </a:r>
          </a:p>
          <a:p>
            <a:endParaRPr lang="it-IT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Università di Pisa</a:t>
            </a:r>
          </a:p>
          <a:p>
            <a:endParaRPr lang="it-IT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3200" dirty="0">
                <a:latin typeface="Arial" panose="020B0604020202020204" pitchFamily="34" charset="0"/>
                <a:cs typeface="Arial" panose="020B0604020202020204" pitchFamily="34" charset="0"/>
              </a:rPr>
              <a:t>Compagnia di San Paolo e Fondazione per la Scuola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it-IT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73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977217" y="3244336"/>
            <a:ext cx="224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/>
              <a:t> </a:t>
            </a:r>
          </a:p>
        </p:txBody>
      </p:sp>
      <p:sp>
        <p:nvSpPr>
          <p:cNvPr id="5" name="Rettangolo 4"/>
          <p:cNvSpPr/>
          <p:nvPr/>
        </p:nvSpPr>
        <p:spPr>
          <a:xfrm>
            <a:off x="347241" y="778148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6" name="Rettangolo 5"/>
          <p:cNvSpPr/>
          <p:nvPr/>
        </p:nvSpPr>
        <p:spPr>
          <a:xfrm>
            <a:off x="347241" y="6655316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F1E91204-D89F-4A7E-210A-27C9FC1505E6}"/>
              </a:ext>
            </a:extLst>
          </p:cNvPr>
          <p:cNvGrpSpPr/>
          <p:nvPr/>
        </p:nvGrpSpPr>
        <p:grpSpPr>
          <a:xfrm>
            <a:off x="693266" y="3526702"/>
            <a:ext cx="11403254" cy="2404763"/>
            <a:chOff x="1682394" y="3149845"/>
            <a:chExt cx="10414126" cy="2404763"/>
          </a:xfrm>
        </p:grpSpPr>
        <p:sp>
          <p:nvSpPr>
            <p:cNvPr id="11" name="Rettangolo con angoli arrotondati 10">
              <a:extLst>
                <a:ext uri="{FF2B5EF4-FFF2-40B4-BE49-F238E27FC236}">
                  <a16:creationId xmlns:a16="http://schemas.microsoft.com/office/drawing/2014/main" id="{AA761AEC-FDDE-E5BB-01A5-A09FABAF99B3}"/>
                </a:ext>
              </a:extLst>
            </p:cNvPr>
            <p:cNvSpPr/>
            <p:nvPr/>
          </p:nvSpPr>
          <p:spPr>
            <a:xfrm>
              <a:off x="1682394" y="3261167"/>
              <a:ext cx="10414126" cy="2293441"/>
            </a:xfrm>
            <a:prstGeom prst="roundRect">
              <a:avLst/>
            </a:prstGeom>
            <a:solidFill>
              <a:srgbClr val="DEFEE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3914C80F-80BF-8C46-44E0-902B1E37AE49}"/>
                </a:ext>
              </a:extLst>
            </p:cNvPr>
            <p:cNvSpPr txBox="1"/>
            <p:nvPr/>
          </p:nvSpPr>
          <p:spPr>
            <a:xfrm>
              <a:off x="1682394" y="3149845"/>
              <a:ext cx="10414126" cy="229344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algn="ctr"/>
              <a:r>
                <a:rPr lang="it-IT" sz="4000" dirty="0"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it-IT" sz="4000" b="1" dirty="0">
                  <a:latin typeface="Arial" panose="020B0604020202020204" pitchFamily="34" charset="0"/>
                  <a:cs typeface="Arial" panose="020B0604020202020204" pitchFamily="34" charset="0"/>
                </a:rPr>
                <a:t>Formazione dei Formatori</a:t>
              </a:r>
            </a:p>
            <a:p>
              <a:pPr algn="ctr"/>
              <a:r>
                <a:rPr lang="it-IT" sz="4000" dirty="0">
                  <a:latin typeface="Arial" panose="020B0604020202020204" pitchFamily="34" charset="0"/>
                  <a:cs typeface="Arial" panose="020B0604020202020204" pitchFamily="34" charset="0"/>
                </a:rPr>
                <a:t>favorire una ulteriore diffusione e uso appropriato delle risorse realizzate</a:t>
              </a:r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F98EC0E-6A28-439A-1D43-790FD02B4E12}"/>
              </a:ext>
            </a:extLst>
          </p:cNvPr>
          <p:cNvSpPr txBox="1"/>
          <p:nvPr/>
        </p:nvSpPr>
        <p:spPr>
          <a:xfrm flipH="1">
            <a:off x="5040490" y="-51683"/>
            <a:ext cx="2098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dirty="0">
                <a:solidFill>
                  <a:srgbClr val="FF0000"/>
                </a:solidFill>
              </a:rPr>
              <a:t>2023</a:t>
            </a:r>
          </a:p>
        </p:txBody>
      </p:sp>
      <p:pic>
        <p:nvPicPr>
          <p:cNvPr id="9" name="Immagine 8" descr="Immagine che contiene Elementi grafici, schermata, grafica, Carattere&#10;&#10;Descrizione generata automaticamente">
            <a:extLst>
              <a:ext uri="{FF2B5EF4-FFF2-40B4-BE49-F238E27FC236}">
                <a16:creationId xmlns:a16="http://schemas.microsoft.com/office/drawing/2014/main" id="{BCDBD56C-B6D7-DE2B-D536-A4E8A59B3E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39" y="1450464"/>
            <a:ext cx="8329478" cy="170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5"/>
          <p:cNvSpPr txBox="1">
            <a:spLocks noChangeArrowheads="1"/>
          </p:cNvSpPr>
          <p:nvPr/>
        </p:nvSpPr>
        <p:spPr bwMode="auto">
          <a:xfrm>
            <a:off x="1958359" y="122364"/>
            <a:ext cx="413202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Fondazione ASPHI Onlus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i="1" dirty="0">
                <a:solidFill>
                  <a:srgbClr val="006735"/>
                </a:solidFill>
              </a:rPr>
              <a:t>Coordinamento progetto</a:t>
            </a:r>
          </a:p>
        </p:txBody>
      </p:sp>
      <p:sp>
        <p:nvSpPr>
          <p:cNvPr id="65541" name="Rectangle 17"/>
          <p:cNvSpPr>
            <a:spLocks noChangeArrowheads="1"/>
          </p:cNvSpPr>
          <p:nvPr/>
        </p:nvSpPr>
        <p:spPr bwMode="auto">
          <a:xfrm>
            <a:off x="4445754" y="1660832"/>
            <a:ext cx="1847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6735"/>
              </a:solidFill>
            </a:endParaRPr>
          </a:p>
        </p:txBody>
      </p:sp>
      <p:sp>
        <p:nvSpPr>
          <p:cNvPr id="65542" name="Rectangle 18"/>
          <p:cNvSpPr>
            <a:spLocks noChangeArrowheads="1"/>
          </p:cNvSpPr>
          <p:nvPr/>
        </p:nvSpPr>
        <p:spPr bwMode="auto">
          <a:xfrm>
            <a:off x="4301291" y="1589395"/>
            <a:ext cx="1847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6735"/>
              </a:solidFill>
            </a:endParaRPr>
          </a:p>
        </p:txBody>
      </p:sp>
      <p:sp>
        <p:nvSpPr>
          <p:cNvPr id="65544" name="Text Box 23"/>
          <p:cNvSpPr txBox="1">
            <a:spLocks noChangeArrowheads="1"/>
          </p:cNvSpPr>
          <p:nvPr/>
        </p:nvSpPr>
        <p:spPr bwMode="auto">
          <a:xfrm>
            <a:off x="2021173" y="1390104"/>
            <a:ext cx="5550225" cy="24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Università di Pisa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i="1" dirty="0">
                <a:solidFill>
                  <a:srgbClr val="006735"/>
                </a:solidFill>
              </a:rPr>
              <a:t>Referente scientifico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i="1" dirty="0">
                <a:solidFill>
                  <a:srgbClr val="006735"/>
                </a:solidFill>
              </a:rPr>
              <a:t>Anna Baccaglini-Frank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it-IT" altLang="it-IT" sz="2400" i="1" dirty="0">
              <a:solidFill>
                <a:srgbClr val="006735"/>
              </a:solidFill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it-IT" altLang="it-IT" sz="2400" i="1" dirty="0">
              <a:solidFill>
                <a:srgbClr val="006735"/>
              </a:solidFill>
            </a:endParaRPr>
          </a:p>
        </p:txBody>
      </p:sp>
      <p:sp>
        <p:nvSpPr>
          <p:cNvPr id="65545" name="Text Box 25"/>
          <p:cNvSpPr txBox="1">
            <a:spLocks noChangeArrowheads="1"/>
          </p:cNvSpPr>
          <p:nvPr/>
        </p:nvSpPr>
        <p:spPr bwMode="auto">
          <a:xfrm>
            <a:off x="2011291" y="4284521"/>
            <a:ext cx="32032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Finanziamento </a:t>
            </a:r>
          </a:p>
        </p:txBody>
      </p:sp>
      <p:sp>
        <p:nvSpPr>
          <p:cNvPr id="65548" name="Rectangle 29"/>
          <p:cNvSpPr>
            <a:spLocks noChangeArrowheads="1"/>
          </p:cNvSpPr>
          <p:nvPr/>
        </p:nvSpPr>
        <p:spPr bwMode="auto">
          <a:xfrm>
            <a:off x="4085391" y="3785700"/>
            <a:ext cx="1847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6735"/>
              </a:solidFill>
            </a:endParaRPr>
          </a:p>
        </p:txBody>
      </p:sp>
      <p:grpSp>
        <p:nvGrpSpPr>
          <p:cNvPr id="16" name="Gruppo 10"/>
          <p:cNvGrpSpPr>
            <a:grpSpLocks/>
          </p:cNvGrpSpPr>
          <p:nvPr/>
        </p:nvGrpSpPr>
        <p:grpSpPr bwMode="auto">
          <a:xfrm>
            <a:off x="6366725" y="17951"/>
            <a:ext cx="2082723" cy="1120320"/>
            <a:chOff x="2195736" y="1268760"/>
            <a:chExt cx="4392488" cy="2308324"/>
          </a:xfrm>
        </p:grpSpPr>
        <p:sp>
          <p:nvSpPr>
            <p:cNvPr id="17" name="Rettangolo 9"/>
            <p:cNvSpPr>
              <a:spLocks noChangeArrowheads="1"/>
            </p:cNvSpPr>
            <p:nvPr/>
          </p:nvSpPr>
          <p:spPr bwMode="auto">
            <a:xfrm>
              <a:off x="2195736" y="1268760"/>
              <a:ext cx="4392488" cy="23083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it-IT" altLang="it-IT"/>
            </a:p>
            <a:p>
              <a:pPr eaLnBrk="1" hangingPunct="1"/>
              <a:r>
                <a:rPr lang="it-IT" altLang="it-IT">
                  <a:solidFill>
                    <a:schemeClr val="bg1"/>
                  </a:solidFill>
                </a:rPr>
                <a:t>A</a:t>
              </a:r>
            </a:p>
            <a:p>
              <a:pPr eaLnBrk="1" hangingPunct="1"/>
              <a:endParaRPr lang="it-IT" altLang="it-IT"/>
            </a:p>
            <a:p>
              <a:pPr eaLnBrk="1" hangingPunct="1"/>
              <a:endParaRPr lang="it-IT" altLang="it-IT"/>
            </a:p>
            <a:p>
              <a:pPr eaLnBrk="1" hangingPunct="1"/>
              <a:endParaRPr lang="it-IT" altLang="it-IT"/>
            </a:p>
            <a:p>
              <a:pPr eaLnBrk="1" hangingPunct="1"/>
              <a:endParaRPr lang="it-IT" altLang="it-IT"/>
            </a:p>
            <a:p>
              <a:pPr eaLnBrk="1" hangingPunct="1"/>
              <a:endParaRPr lang="it-IT" altLang="it-IT"/>
            </a:p>
            <a:p>
              <a:pPr eaLnBrk="1" hangingPunct="1"/>
              <a:endParaRPr lang="it-IT" altLang="it-IT"/>
            </a:p>
          </p:txBody>
        </p:sp>
        <p:pic>
          <p:nvPicPr>
            <p:cNvPr id="18" name="Picture 3" descr="C:\DOCUMENTI PAOLA\asphi\loghi\LOGO ASPHI new 2012\logo_asphi_per presentazioni e web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1412776"/>
              <a:ext cx="4160838" cy="194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AutoShape 4" descr="University of Modena and Reggio Emilia | Tethys"/>
          <p:cNvSpPr>
            <a:spLocks noChangeAspect="1" noChangeArrowheads="1"/>
          </p:cNvSpPr>
          <p:nvPr/>
        </p:nvSpPr>
        <p:spPr bwMode="auto">
          <a:xfrm>
            <a:off x="1097715" y="-13319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Connettore 1 6"/>
          <p:cNvCxnSpPr/>
          <p:nvPr/>
        </p:nvCxnSpPr>
        <p:spPr bwMode="auto">
          <a:xfrm flipH="1">
            <a:off x="2302933" y="-500332"/>
            <a:ext cx="724552" cy="6901132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AutoShape 2" descr="Risultati immagini per logo unipisa"/>
          <p:cNvSpPr>
            <a:spLocks noChangeAspect="1" noChangeArrowheads="1"/>
          </p:cNvSpPr>
          <p:nvPr/>
        </p:nvSpPr>
        <p:spPr bwMode="auto">
          <a:xfrm>
            <a:off x="90793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078" name="Picture 6" descr="File:Unipi logo.jpg - Wikipe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393" y="1509224"/>
            <a:ext cx="1118697" cy="114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uppo 14">
            <a:extLst>
              <a:ext uri="{FF2B5EF4-FFF2-40B4-BE49-F238E27FC236}">
                <a16:creationId xmlns:a16="http://schemas.microsoft.com/office/drawing/2014/main" id="{A4E00577-C05F-3DD0-64C2-6A1C7BB9539F}"/>
              </a:ext>
            </a:extLst>
          </p:cNvPr>
          <p:cNvGrpSpPr/>
          <p:nvPr/>
        </p:nvGrpSpPr>
        <p:grpSpPr>
          <a:xfrm rot="16200000">
            <a:off x="-2670992" y="3140673"/>
            <a:ext cx="6556842" cy="576655"/>
            <a:chOff x="0" y="0"/>
            <a:chExt cx="6993826" cy="672349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D1FCD81-693D-70C8-090F-EBBAB8FD1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0" y="179239"/>
              <a:ext cx="882996" cy="410593"/>
            </a:xfrm>
            <a:prstGeom prst="rect">
              <a:avLst/>
            </a:prstGeom>
          </p:spPr>
        </p:pic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208494B7-CB02-CD70-9452-609FDFE42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231650" y="82516"/>
              <a:ext cx="1040648" cy="507316"/>
            </a:xfrm>
            <a:prstGeom prst="rect">
              <a:avLst/>
            </a:prstGeom>
          </p:spPr>
        </p:pic>
        <p:pic>
          <p:nvPicPr>
            <p:cNvPr id="21" name="Picture 4">
              <a:extLst>
                <a:ext uri="{FF2B5EF4-FFF2-40B4-BE49-F238E27FC236}">
                  <a16:creationId xmlns:a16="http://schemas.microsoft.com/office/drawing/2014/main" id="{A42873F0-7C54-80E1-5336-B9D5C8CD3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4528895" y="120583"/>
              <a:ext cx="1226324" cy="526337"/>
            </a:xfrm>
            <a:prstGeom prst="rect">
              <a:avLst/>
            </a:prstGeom>
          </p:spPr>
        </p:pic>
        <p:pic>
          <p:nvPicPr>
            <p:cNvPr id="22" name="Picture 5">
              <a:extLst>
                <a:ext uri="{FF2B5EF4-FFF2-40B4-BE49-F238E27FC236}">
                  <a16:creationId xmlns:a16="http://schemas.microsoft.com/office/drawing/2014/main" id="{285BB0EB-DED8-5A5D-89B2-78A5F71BF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335239" y="0"/>
              <a:ext cx="658864" cy="672349"/>
            </a:xfrm>
            <a:prstGeom prst="rect">
              <a:avLst/>
            </a:prstGeom>
          </p:spPr>
        </p:pic>
        <p:pic>
          <p:nvPicPr>
            <p:cNvPr id="23" name="Picture 6">
              <a:extLst>
                <a:ext uri="{FF2B5EF4-FFF2-40B4-BE49-F238E27FC236}">
                  <a16:creationId xmlns:a16="http://schemas.microsoft.com/office/drawing/2014/main" id="{8946E6BC-54C5-B226-EA04-38AC1D419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055421" y="126933"/>
              <a:ext cx="1107393" cy="526337"/>
            </a:xfrm>
            <a:prstGeom prst="rect">
              <a:avLst/>
            </a:prstGeom>
          </p:spPr>
        </p:pic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7CF8DC52-1B49-F92C-4B84-41C24C347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1819" y="153812"/>
              <a:ext cx="1182007" cy="443931"/>
            </a:xfrm>
            <a:prstGeom prst="rect">
              <a:avLst/>
            </a:prstGeom>
          </p:spPr>
        </p:pic>
      </p:grpSp>
      <p:sp>
        <p:nvSpPr>
          <p:cNvPr id="25" name="Text Box 25">
            <a:extLst>
              <a:ext uri="{FF2B5EF4-FFF2-40B4-BE49-F238E27FC236}">
                <a16:creationId xmlns:a16="http://schemas.microsoft.com/office/drawing/2014/main" id="{B3EBFAE6-84D0-DDF2-4E09-7547BF832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743" y="5513378"/>
            <a:ext cx="41320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it-IT" altLang="it-IT" sz="2400" dirty="0">
              <a:solidFill>
                <a:srgbClr val="006735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400" dirty="0">
                <a:solidFill>
                  <a:srgbClr val="006735"/>
                </a:solidFill>
              </a:rPr>
              <a:t> </a:t>
            </a:r>
          </a:p>
        </p:txBody>
      </p:sp>
      <p:sp>
        <p:nvSpPr>
          <p:cNvPr id="26" name="Text Box 25">
            <a:extLst>
              <a:ext uri="{FF2B5EF4-FFF2-40B4-BE49-F238E27FC236}">
                <a16:creationId xmlns:a16="http://schemas.microsoft.com/office/drawing/2014/main" id="{4133DA92-51DD-06E3-7D12-4C8DA8582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770" y="3157691"/>
            <a:ext cx="4136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Diffusione e supporto formazione </a:t>
            </a:r>
          </a:p>
        </p:txBody>
      </p:sp>
      <p:pic>
        <p:nvPicPr>
          <p:cNvPr id="29" name="Immagine 28" descr="Immagine che contiene diagramma&#10;&#10;Descrizione generata automaticamente">
            <a:extLst>
              <a:ext uri="{FF2B5EF4-FFF2-40B4-BE49-F238E27FC236}">
                <a16:creationId xmlns:a16="http://schemas.microsoft.com/office/drawing/2014/main" id="{ADAAB181-43A8-F46F-61F7-BDEB1F82658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625" y="1584711"/>
            <a:ext cx="1933461" cy="945583"/>
          </a:xfrm>
          <a:prstGeom prst="rect">
            <a:avLst/>
          </a:prstGeom>
        </p:spPr>
      </p:pic>
      <p:pic>
        <p:nvPicPr>
          <p:cNvPr id="31" name="Immagine 30" descr="Immagine che contiene testo, logo&#10;&#10;Descrizione generata automaticamente">
            <a:extLst>
              <a:ext uri="{FF2B5EF4-FFF2-40B4-BE49-F238E27FC236}">
                <a16:creationId xmlns:a16="http://schemas.microsoft.com/office/drawing/2014/main" id="{14561CC1-CE6F-6C2D-C91B-E742C178DB8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25" y="2892851"/>
            <a:ext cx="2490522" cy="1183731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C037FC86-0C25-0141-7A7F-07B9F312FCF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398" y="4186013"/>
            <a:ext cx="2348911" cy="1008149"/>
          </a:xfrm>
          <a:prstGeom prst="rect">
            <a:avLst/>
          </a:prstGeom>
        </p:spPr>
      </p:pic>
      <p:pic>
        <p:nvPicPr>
          <p:cNvPr id="37" name="Immagine 36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890AD193-81E6-9DD7-A6F6-4DD6C24D95D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121" y="4337214"/>
            <a:ext cx="2038879" cy="765750"/>
          </a:xfrm>
          <a:prstGeom prst="rect">
            <a:avLst/>
          </a:prstGeom>
        </p:spPr>
      </p:pic>
      <p:pic>
        <p:nvPicPr>
          <p:cNvPr id="39" name="Immagine 38" descr="Immagine che contiene logo&#10;&#10;Descrizione generata automaticamente">
            <a:extLst>
              <a:ext uri="{FF2B5EF4-FFF2-40B4-BE49-F238E27FC236}">
                <a16:creationId xmlns:a16="http://schemas.microsoft.com/office/drawing/2014/main" id="{E8B2D621-8B5A-BD51-4F1F-98D5EB39DF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36" y="5461129"/>
            <a:ext cx="1860468" cy="686180"/>
          </a:xfrm>
          <a:prstGeom prst="rect">
            <a:avLst/>
          </a:prstGeom>
        </p:spPr>
      </p:pic>
      <p:sp>
        <p:nvSpPr>
          <p:cNvPr id="42" name="Text Box 25">
            <a:extLst>
              <a:ext uri="{FF2B5EF4-FFF2-40B4-BE49-F238E27FC236}">
                <a16:creationId xmlns:a16="http://schemas.microsoft.com/office/drawing/2014/main" id="{7D05A4A4-8787-2BDD-4016-A107DD567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5356" y="5482647"/>
            <a:ext cx="32032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Partecipazione</a:t>
            </a:r>
          </a:p>
        </p:txBody>
      </p:sp>
      <p:sp>
        <p:nvSpPr>
          <p:cNvPr id="43" name="Text Box 25">
            <a:extLst>
              <a:ext uri="{FF2B5EF4-FFF2-40B4-BE49-F238E27FC236}">
                <a16:creationId xmlns:a16="http://schemas.microsoft.com/office/drawing/2014/main" id="{86947A97-C760-CB6D-2159-9C9EB0DE4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1173" y="6328986"/>
            <a:ext cx="37624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Attività formative e webinar</a:t>
            </a:r>
          </a:p>
        </p:txBody>
      </p:sp>
      <p:sp>
        <p:nvSpPr>
          <p:cNvPr id="44" name="Text Box 25">
            <a:extLst>
              <a:ext uri="{FF2B5EF4-FFF2-40B4-BE49-F238E27FC236}">
                <a16:creationId xmlns:a16="http://schemas.microsoft.com/office/drawing/2014/main" id="{428E4538-4698-3DF5-3608-2A6B29552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7636" y="6293509"/>
            <a:ext cx="46678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2000" dirty="0">
                <a:solidFill>
                  <a:srgbClr val="006735"/>
                </a:solidFill>
              </a:rPr>
              <a:t>Silvia Funghi e Alessandro Ramploud</a:t>
            </a:r>
          </a:p>
        </p:txBody>
      </p:sp>
      <p:sp>
        <p:nvSpPr>
          <p:cNvPr id="4" name="Stella a 6 punte 3">
            <a:extLst>
              <a:ext uri="{FF2B5EF4-FFF2-40B4-BE49-F238E27FC236}">
                <a16:creationId xmlns:a16="http://schemas.microsoft.com/office/drawing/2014/main" id="{B3954C24-F8BA-38D3-51D2-4C862014E5BF}"/>
              </a:ext>
            </a:extLst>
          </p:cNvPr>
          <p:cNvSpPr/>
          <p:nvPr/>
        </p:nvSpPr>
        <p:spPr>
          <a:xfrm rot="760093">
            <a:off x="9997412" y="-11207"/>
            <a:ext cx="2119174" cy="2304307"/>
          </a:xfrm>
          <a:prstGeom prst="star6">
            <a:avLst/>
          </a:prstGeom>
          <a:solidFill>
            <a:srgbClr val="FFFF99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tx1"/>
                </a:solidFill>
              </a:rPr>
              <a:t>Patrocini</a:t>
            </a:r>
          </a:p>
          <a:p>
            <a:pPr algn="ctr"/>
            <a:r>
              <a:rPr lang="it-IT" sz="2400" b="1" dirty="0">
                <a:solidFill>
                  <a:srgbClr val="FF0000"/>
                </a:solidFill>
              </a:rPr>
              <a:t> AID</a:t>
            </a:r>
          </a:p>
          <a:p>
            <a:pPr algn="ctr"/>
            <a:r>
              <a:rPr lang="it-IT" sz="2400" b="1" dirty="0">
                <a:solidFill>
                  <a:srgbClr val="FF0000"/>
                </a:solidFill>
              </a:rPr>
              <a:t>AIRDM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6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Freeform: Shape 74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38" name="Group 76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39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0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CasellaDiTesto 5"/>
          <p:cNvSpPr txBox="1"/>
          <p:nvPr/>
        </p:nvSpPr>
        <p:spPr>
          <a:xfrm>
            <a:off x="163612" y="1812130"/>
            <a:ext cx="3418565" cy="1445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2023-2026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3FBE3697-5139-4026-C5EE-5AE16382626C}"/>
              </a:ext>
            </a:extLst>
          </p:cNvPr>
          <p:cNvGrpSpPr/>
          <p:nvPr/>
        </p:nvGrpSpPr>
        <p:grpSpPr>
          <a:xfrm>
            <a:off x="4783546" y="109290"/>
            <a:ext cx="7408454" cy="864487"/>
            <a:chOff x="0" y="0"/>
            <a:chExt cx="6993826" cy="672349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DFBBF5A7-5577-BC04-ED64-CDFF20119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179239"/>
              <a:ext cx="882996" cy="410593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049A603D-7545-A679-EF3A-36E52AEC0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231650" y="82516"/>
              <a:ext cx="1040648" cy="507316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ECCFF1C9-3AE6-2044-D8EF-7ADCEFB3F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528895" y="120583"/>
              <a:ext cx="1226324" cy="526337"/>
            </a:xfrm>
            <a:prstGeom prst="rect">
              <a:avLst/>
            </a:prstGeom>
          </p:spPr>
        </p:pic>
        <p:pic>
          <p:nvPicPr>
            <p:cNvPr id="18" name="Picture 5">
              <a:extLst>
                <a:ext uri="{FF2B5EF4-FFF2-40B4-BE49-F238E27FC236}">
                  <a16:creationId xmlns:a16="http://schemas.microsoft.com/office/drawing/2014/main" id="{F8DBBB1B-8E98-57AC-319A-CECCE80A7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335239" y="0"/>
              <a:ext cx="658864" cy="672349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67E6B7FF-DA8B-6280-E205-344471598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055421" y="126933"/>
              <a:ext cx="1107393" cy="526337"/>
            </a:xfrm>
            <a:prstGeom prst="rect">
              <a:avLst/>
            </a:prstGeom>
          </p:spPr>
        </p:pic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8A86B94F-D095-8FA9-7051-7AF3787BF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1819" y="153812"/>
              <a:ext cx="1182007" cy="443931"/>
            </a:xfrm>
            <a:prstGeom prst="rect">
              <a:avLst/>
            </a:prstGeom>
          </p:spPr>
        </p:pic>
      </p:grpSp>
      <p:graphicFrame>
        <p:nvGraphicFramePr>
          <p:cNvPr id="31" name="CasellaDiTesto 15">
            <a:extLst>
              <a:ext uri="{FF2B5EF4-FFF2-40B4-BE49-F238E27FC236}">
                <a16:creationId xmlns:a16="http://schemas.microsoft.com/office/drawing/2014/main" id="{0AB24339-E2DC-BB34-A59D-F88F2D5ECD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0570644"/>
              </p:ext>
            </p:extLst>
          </p:nvPr>
        </p:nvGraphicFramePr>
        <p:xfrm>
          <a:off x="4606824" y="1670733"/>
          <a:ext cx="6785218" cy="3516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2D67752-801B-0DC7-D28D-9E2F6F028329}"/>
              </a:ext>
            </a:extLst>
          </p:cNvPr>
          <p:cNvSpPr txBox="1"/>
          <p:nvPr/>
        </p:nvSpPr>
        <p:spPr>
          <a:xfrm>
            <a:off x="203115" y="3257952"/>
            <a:ext cx="3418565" cy="1445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b="1" dirty="0">
                <a:solidFill>
                  <a:srgbClr val="D3FDD8"/>
                </a:solidFill>
                <a:latin typeface="+mj-lt"/>
                <a:ea typeface="+mj-ea"/>
                <a:cs typeface="+mj-cs"/>
              </a:rPr>
              <a:t>Azione n.1</a:t>
            </a:r>
            <a:endParaRPr lang="en-US" sz="5400" b="1" kern="1200" dirty="0">
              <a:solidFill>
                <a:srgbClr val="D3FDD8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4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tella a 6 punte 3">
            <a:extLst>
              <a:ext uri="{FF2B5EF4-FFF2-40B4-BE49-F238E27FC236}">
                <a16:creationId xmlns:a16="http://schemas.microsoft.com/office/drawing/2014/main" id="{AF77B2FE-4148-227B-99BF-B6ADE4BFAD13}"/>
              </a:ext>
            </a:extLst>
          </p:cNvPr>
          <p:cNvSpPr/>
          <p:nvPr/>
        </p:nvSpPr>
        <p:spPr>
          <a:xfrm rot="760093">
            <a:off x="8368075" y="3198962"/>
            <a:ext cx="3365739" cy="3516532"/>
          </a:xfrm>
          <a:prstGeom prst="star6">
            <a:avLst/>
          </a:prstGeom>
          <a:solidFill>
            <a:srgbClr val="FFFF0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rgbClr val="FF0000"/>
                </a:solidFill>
              </a:rPr>
              <a:t>2023-2024</a:t>
            </a:r>
          </a:p>
          <a:p>
            <a:pPr algn="ctr"/>
            <a:r>
              <a:rPr lang="it-IT" sz="2400" b="1" dirty="0">
                <a:solidFill>
                  <a:schemeClr val="bg1">
                    <a:lumMod val="75000"/>
                  </a:schemeClr>
                </a:solidFill>
              </a:rPr>
              <a:t>16 novembre</a:t>
            </a:r>
          </a:p>
          <a:p>
            <a:pPr algn="ctr"/>
            <a:r>
              <a:rPr lang="it-IT" sz="2400" b="1" dirty="0">
                <a:solidFill>
                  <a:schemeClr val="bg1">
                    <a:lumMod val="75000"/>
                  </a:schemeClr>
                </a:solidFill>
              </a:rPr>
              <a:t>7 marzo</a:t>
            </a:r>
          </a:p>
          <a:p>
            <a:pPr algn="ctr"/>
            <a:r>
              <a:rPr lang="it-IT" sz="2400" b="1" dirty="0">
                <a:solidFill>
                  <a:schemeClr val="tx1"/>
                </a:solidFill>
              </a:rPr>
              <a:t>16 maggio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07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  <p:bldP spid="32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Freeform: Shape 74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38" name="Group 76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39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0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3FBE3697-5139-4026-C5EE-5AE16382626C}"/>
              </a:ext>
            </a:extLst>
          </p:cNvPr>
          <p:cNvGrpSpPr/>
          <p:nvPr/>
        </p:nvGrpSpPr>
        <p:grpSpPr>
          <a:xfrm>
            <a:off x="4783546" y="109290"/>
            <a:ext cx="7408454" cy="864487"/>
            <a:chOff x="0" y="0"/>
            <a:chExt cx="6993826" cy="672349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DFBBF5A7-5577-BC04-ED64-CDFF20119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179239"/>
              <a:ext cx="882996" cy="410593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049A603D-7545-A679-EF3A-36E52AEC0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231650" y="82516"/>
              <a:ext cx="1040648" cy="507316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ECCFF1C9-3AE6-2044-D8EF-7ADCEFB3F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528895" y="120583"/>
              <a:ext cx="1226324" cy="526337"/>
            </a:xfrm>
            <a:prstGeom prst="rect">
              <a:avLst/>
            </a:prstGeom>
          </p:spPr>
        </p:pic>
        <p:pic>
          <p:nvPicPr>
            <p:cNvPr id="18" name="Picture 5">
              <a:extLst>
                <a:ext uri="{FF2B5EF4-FFF2-40B4-BE49-F238E27FC236}">
                  <a16:creationId xmlns:a16="http://schemas.microsoft.com/office/drawing/2014/main" id="{F8DBBB1B-8E98-57AC-319A-CECCE80A7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335239" y="0"/>
              <a:ext cx="658864" cy="672349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67E6B7FF-DA8B-6280-E205-344471598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055421" y="126933"/>
              <a:ext cx="1107393" cy="526337"/>
            </a:xfrm>
            <a:prstGeom prst="rect">
              <a:avLst/>
            </a:prstGeom>
          </p:spPr>
        </p:pic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8A86B94F-D095-8FA9-7051-7AF3787BF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1819" y="153812"/>
              <a:ext cx="1182007" cy="443931"/>
            </a:xfrm>
            <a:prstGeom prst="rect">
              <a:avLst/>
            </a:prstGeom>
          </p:spPr>
        </p:pic>
      </p:grpSp>
      <p:graphicFrame>
        <p:nvGraphicFramePr>
          <p:cNvPr id="1041" name="CasellaDiTesto 15">
            <a:extLst>
              <a:ext uri="{FF2B5EF4-FFF2-40B4-BE49-F238E27FC236}">
                <a16:creationId xmlns:a16="http://schemas.microsoft.com/office/drawing/2014/main" id="{540BF7FF-C2C7-532D-E977-A5E864A0C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9096319"/>
              </p:ext>
            </p:extLst>
          </p:nvPr>
        </p:nvGraphicFramePr>
        <p:xfrm>
          <a:off x="4606824" y="1972942"/>
          <a:ext cx="7699617" cy="2093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8" name="Gruppo 7">
            <a:extLst>
              <a:ext uri="{FF2B5EF4-FFF2-40B4-BE49-F238E27FC236}">
                <a16:creationId xmlns:a16="http://schemas.microsoft.com/office/drawing/2014/main" id="{20D0799A-04CB-5212-AD14-5CE159E39132}"/>
              </a:ext>
            </a:extLst>
          </p:cNvPr>
          <p:cNvGrpSpPr/>
          <p:nvPr/>
        </p:nvGrpSpPr>
        <p:grpSpPr>
          <a:xfrm>
            <a:off x="5287946" y="3975600"/>
            <a:ext cx="6501458" cy="2526300"/>
            <a:chOff x="5317130" y="3991950"/>
            <a:chExt cx="6501458" cy="2526300"/>
          </a:xfrm>
        </p:grpSpPr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04B00EF6-B8DD-99A6-5647-2BE17360D0F9}"/>
                </a:ext>
              </a:extLst>
            </p:cNvPr>
            <p:cNvSpPr/>
            <p:nvPr/>
          </p:nvSpPr>
          <p:spPr>
            <a:xfrm>
              <a:off x="5317130" y="5106390"/>
              <a:ext cx="6501458" cy="1411860"/>
            </a:xfrm>
            <a:prstGeom prst="roundRect">
              <a:avLst/>
            </a:prstGeom>
            <a:solidFill>
              <a:srgbClr val="DEFEE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2800"/>
            </a:p>
          </p:txBody>
        </p:sp>
        <p:sp>
          <p:nvSpPr>
            <p:cNvPr id="4" name="CasellaDiTesto 3">
              <a:extLst>
                <a:ext uri="{FF2B5EF4-FFF2-40B4-BE49-F238E27FC236}">
                  <a16:creationId xmlns:a16="http://schemas.microsoft.com/office/drawing/2014/main" id="{CFA7B20E-C6C9-0016-86C2-A2C5DF7B53C1}"/>
                </a:ext>
              </a:extLst>
            </p:cNvPr>
            <p:cNvSpPr txBox="1"/>
            <p:nvPr/>
          </p:nvSpPr>
          <p:spPr>
            <a:xfrm>
              <a:off x="5625984" y="5183200"/>
              <a:ext cx="5867840" cy="116348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/>
              <a:r>
                <a:rPr lang="it-IT" sz="2800" dirty="0">
                  <a:latin typeface="Arial" panose="020B0604020202020204" pitchFamily="34" charset="0"/>
                  <a:cs typeface="Arial" panose="020B0604020202020204" pitchFamily="34" charset="0"/>
                </a:rPr>
                <a:t>   Formazione di un gruppo </a:t>
              </a:r>
            </a:p>
            <a:p>
              <a:pPr algn="ctr"/>
              <a:r>
                <a:rPr lang="it-IT" sz="2800" dirty="0">
                  <a:latin typeface="Arial" panose="020B0604020202020204" pitchFamily="34" charset="0"/>
                  <a:cs typeface="Arial" panose="020B0604020202020204" pitchFamily="34" charset="0"/>
                </a:rPr>
                <a:t>di 60 docenti di 13 regioni </a:t>
              </a:r>
            </a:p>
            <a:p>
              <a:pPr algn="ctr"/>
              <a:r>
                <a:rPr lang="it-IT" sz="2800" dirty="0">
                  <a:latin typeface="Arial" panose="020B0604020202020204" pitchFamily="34" charset="0"/>
                  <a:cs typeface="Arial" panose="020B0604020202020204" pitchFamily="34" charset="0"/>
                </a:rPr>
                <a:t>che potranno formare altri docenti</a:t>
              </a:r>
            </a:p>
          </p:txBody>
        </p:sp>
        <p:sp>
          <p:nvSpPr>
            <p:cNvPr id="7" name="Freccia in giù 6">
              <a:extLst>
                <a:ext uri="{FF2B5EF4-FFF2-40B4-BE49-F238E27FC236}">
                  <a16:creationId xmlns:a16="http://schemas.microsoft.com/office/drawing/2014/main" id="{1955B8BF-00DF-2C8A-697B-B5598097D295}"/>
                </a:ext>
              </a:extLst>
            </p:cNvPr>
            <p:cNvSpPr/>
            <p:nvPr/>
          </p:nvSpPr>
          <p:spPr>
            <a:xfrm>
              <a:off x="7877082" y="3991950"/>
              <a:ext cx="718921" cy="11144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51EEF54-17D6-1847-4FEC-78CEAC93FE15}"/>
              </a:ext>
            </a:extLst>
          </p:cNvPr>
          <p:cNvSpPr txBox="1"/>
          <p:nvPr/>
        </p:nvSpPr>
        <p:spPr>
          <a:xfrm>
            <a:off x="163612" y="1812130"/>
            <a:ext cx="3418565" cy="1445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2023-2026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69F8BEE-5AD1-B6EE-078B-FB76940D3CEE}"/>
              </a:ext>
            </a:extLst>
          </p:cNvPr>
          <p:cNvSpPr txBox="1"/>
          <p:nvPr/>
        </p:nvSpPr>
        <p:spPr>
          <a:xfrm>
            <a:off x="203115" y="3257952"/>
            <a:ext cx="3418565" cy="1445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400" b="1" dirty="0">
                <a:solidFill>
                  <a:srgbClr val="D3FDD8"/>
                </a:solidFill>
                <a:latin typeface="+mj-lt"/>
                <a:ea typeface="+mj-ea"/>
                <a:cs typeface="+mj-cs"/>
              </a:rPr>
              <a:t>Azione n.2</a:t>
            </a:r>
            <a:endParaRPr lang="en-US" sz="5400" b="1" kern="1200" dirty="0">
              <a:solidFill>
                <a:srgbClr val="D3FDD8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4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2449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41" grpId="0">
        <p:bldAsOne/>
      </p:bldGraphic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22261" y="1608463"/>
            <a:ext cx="10652203" cy="3238172"/>
          </a:xfrm>
        </p:spPr>
        <p:txBody>
          <a:bodyPr>
            <a:noAutofit/>
          </a:bodyPr>
          <a:lstStyle/>
          <a:p>
            <a:pPr algn="l"/>
            <a:r>
              <a:rPr lang="it-IT" sz="3200" b="1" i="1" dirty="0">
                <a:solidFill>
                  <a:srgbClr val="002060"/>
                </a:solidFill>
              </a:rPr>
              <a:t>                                   </a:t>
            </a:r>
            <a:br>
              <a:rPr lang="it-IT" sz="3200" b="1" i="1" dirty="0">
                <a:solidFill>
                  <a:srgbClr val="002060"/>
                </a:solidFill>
              </a:rPr>
            </a:br>
            <a:br>
              <a:rPr lang="it-IT" sz="3200" b="1" i="1" dirty="0">
                <a:solidFill>
                  <a:srgbClr val="002060"/>
                </a:solidFill>
              </a:rPr>
            </a:br>
            <a:br>
              <a:rPr lang="it-IT" sz="3200" b="1" i="1" dirty="0">
                <a:solidFill>
                  <a:srgbClr val="002060"/>
                </a:solidFill>
              </a:rPr>
            </a:br>
            <a:r>
              <a:rPr lang="it-IT" sz="3200" b="1" i="1" dirty="0">
                <a:solidFill>
                  <a:srgbClr val="002060"/>
                </a:solidFill>
              </a:rPr>
              <a:t>					WEBINAR</a:t>
            </a:r>
            <a:br>
              <a:rPr lang="it-IT" sz="3200" b="1" i="1" dirty="0">
                <a:solidFill>
                  <a:srgbClr val="002060"/>
                </a:solidFill>
              </a:rPr>
            </a:br>
            <a:r>
              <a:rPr lang="it-IT" sz="3200" b="1" i="1" dirty="0">
                <a:solidFill>
                  <a:srgbClr val="002060"/>
                </a:solidFill>
              </a:rPr>
              <a:t>					</a:t>
            </a:r>
            <a:br>
              <a:rPr lang="it-IT" sz="3200" b="1" dirty="0"/>
            </a:br>
            <a:br>
              <a:rPr lang="it-IT" sz="3200" b="1" dirty="0"/>
            </a:br>
            <a:r>
              <a:rPr lang="it-IT" sz="3200" b="1" dirty="0"/>
              <a:t>    </a:t>
            </a:r>
            <a:r>
              <a:rPr lang="it-IT" sz="32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Frazioniamoci… inclusivamente</a:t>
            </a:r>
            <a:br>
              <a:rPr lang="it-IT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it-IT" sz="3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                       </a:t>
            </a:r>
            <a:br>
              <a:rPr lang="it-IT" sz="3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it-IT" sz="3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                                                   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22262" y="6118703"/>
            <a:ext cx="10785042" cy="356616"/>
          </a:xfrm>
        </p:spPr>
        <p:txBody>
          <a:bodyPr>
            <a:normAutofit/>
          </a:bodyPr>
          <a:lstStyle/>
          <a:p>
            <a:r>
              <a:rPr lang="it-IT" sz="1600" dirty="0">
                <a:solidFill>
                  <a:srgbClr val="002060"/>
                </a:solidFill>
              </a:rPr>
              <a:t>              16 maggio 2024</a:t>
            </a:r>
            <a:r>
              <a:rPr lang="it-IT" sz="1800" dirty="0">
                <a:solidFill>
                  <a:srgbClr val="002060"/>
                </a:solidFill>
              </a:rPr>
              <a:t>      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3A1DF90C-637C-42F7-9172-C5872AAC0FDC}"/>
                  </a:ext>
                </a:extLst>
              </p14:cNvPr>
              <p14:cNvContentPartPr/>
              <p14:nvPr/>
            </p14:nvContentPartPr>
            <p14:xfrm>
              <a:off x="2256975" y="4357350"/>
              <a:ext cx="360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3A1DF90C-637C-42F7-9172-C5872AAC0FD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38975" y="4249350"/>
                <a:ext cx="36000" cy="21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5" name="Gruppo 4">
            <a:extLst>
              <a:ext uri="{FF2B5EF4-FFF2-40B4-BE49-F238E27FC236}">
                <a16:creationId xmlns:a16="http://schemas.microsoft.com/office/drawing/2014/main" id="{8FA724C6-E0CC-9A3A-F89F-8BAA9BE531D7}"/>
              </a:ext>
            </a:extLst>
          </p:cNvPr>
          <p:cNvGrpSpPr/>
          <p:nvPr/>
        </p:nvGrpSpPr>
        <p:grpSpPr>
          <a:xfrm>
            <a:off x="3444104" y="173226"/>
            <a:ext cx="8312727" cy="785693"/>
            <a:chOff x="0" y="0"/>
            <a:chExt cx="6993826" cy="672349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D963932A-2295-A613-4586-71FA97C8AD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0" y="179239"/>
              <a:ext cx="882996" cy="410593"/>
            </a:xfrm>
            <a:prstGeom prst="rect">
              <a:avLst/>
            </a:prstGeom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D0533A11-D321-92FF-07C5-8475C4B68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3231650" y="82516"/>
              <a:ext cx="1040648" cy="507316"/>
            </a:xfrm>
            <a:prstGeom prst="rect">
              <a:avLst/>
            </a:prstGeom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DDE79944-3089-2507-E4F4-CF33CDFF1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4528895" y="120583"/>
              <a:ext cx="1226324" cy="526337"/>
            </a:xfrm>
            <a:prstGeom prst="rect">
              <a:avLst/>
            </a:prstGeom>
          </p:spPr>
        </p:pic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DE9D28BC-E1D7-48E5-E793-B68227D3E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2335239" y="0"/>
              <a:ext cx="658864" cy="672349"/>
            </a:xfrm>
            <a:prstGeom prst="rect">
              <a:avLst/>
            </a:prstGeom>
          </p:spPr>
        </p:pic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431B3901-E58F-7F15-BBB6-07EF8B1334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055421" y="126933"/>
              <a:ext cx="1107393" cy="526337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AD61D65D-3C05-269D-EDA6-6E2E784A8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1819" y="153812"/>
              <a:ext cx="1182007" cy="443931"/>
            </a:xfrm>
            <a:prstGeom prst="rect">
              <a:avLst/>
            </a:prstGeom>
          </p:spPr>
        </p:pic>
      </p:grpSp>
      <p:pic>
        <p:nvPicPr>
          <p:cNvPr id="12" name="Immagine 11">
            <a:extLst>
              <a:ext uri="{FF2B5EF4-FFF2-40B4-BE49-F238E27FC236}">
                <a16:creationId xmlns:a16="http://schemas.microsoft.com/office/drawing/2014/main" id="{CE61E1BB-4B2D-45BD-F7A7-23C98233163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1" y="340646"/>
            <a:ext cx="3067050" cy="450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3437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BFF3B60-213C-F7C6-C6EE-202D6D5353D8}"/>
              </a:ext>
            </a:extLst>
          </p:cNvPr>
          <p:cNvSpPr txBox="1"/>
          <p:nvPr/>
        </p:nvSpPr>
        <p:spPr>
          <a:xfrm>
            <a:off x="1500012" y="51719"/>
            <a:ext cx="10509662" cy="481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Formazione 60 </a:t>
            </a:r>
            <a:r>
              <a:rPr lang="en-US" sz="360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docenti</a:t>
            </a:r>
            <a:r>
              <a:rPr lang="en-US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per </a:t>
            </a:r>
            <a:r>
              <a:rPr lang="en-US" sz="360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tre</a:t>
            </a:r>
            <a:r>
              <a:rPr lang="en-US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anni: 2 </a:t>
            </a:r>
            <a:r>
              <a:rPr lang="en-US" sz="360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fasi</a:t>
            </a:r>
            <a:r>
              <a:rPr lang="en-US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ogni</a:t>
            </a:r>
            <a:r>
              <a:rPr lang="en-US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anno                    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33F17F-3DB5-8427-AD11-16E0DCB246CA}"/>
              </a:ext>
            </a:extLst>
          </p:cNvPr>
          <p:cNvSpPr txBox="1"/>
          <p:nvPr/>
        </p:nvSpPr>
        <p:spPr>
          <a:xfrm>
            <a:off x="3090553" y="3253240"/>
            <a:ext cx="61811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’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4DA985C-71DE-53B4-ED71-529FC6EDBB51}"/>
              </a:ext>
            </a:extLst>
          </p:cNvPr>
          <p:cNvSpPr txBox="1"/>
          <p:nvPr/>
        </p:nvSpPr>
        <p:spPr>
          <a:xfrm>
            <a:off x="513856" y="5505335"/>
            <a:ext cx="5928661" cy="1300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>
              <a:lnSpc>
                <a:spcPct val="90000"/>
              </a:lnSpc>
              <a:spcAft>
                <a:spcPts val="600"/>
              </a:spcAft>
              <a:defRPr sz="3200" b="1"/>
            </a:lvl1pPr>
          </a:lstStyle>
          <a:p>
            <a:r>
              <a:rPr lang="en-US" dirty="0"/>
              <a:t>Formazione a </a:t>
            </a:r>
            <a:r>
              <a:rPr lang="en-US" dirty="0" err="1"/>
              <a:t>distanza</a:t>
            </a:r>
            <a:r>
              <a:rPr lang="en-US" dirty="0"/>
              <a:t> di 80 ore</a:t>
            </a:r>
          </a:p>
          <a:p>
            <a:r>
              <a:rPr lang="en-US" sz="2800" b="0" i="1" dirty="0"/>
              <a:t>     (</a:t>
            </a:r>
            <a:r>
              <a:rPr lang="en-US" sz="2800" b="0" i="1" dirty="0" err="1"/>
              <a:t>intero</a:t>
            </a:r>
            <a:r>
              <a:rPr lang="en-US" sz="2800" b="0" i="1" dirty="0"/>
              <a:t> anno </a:t>
            </a:r>
            <a:r>
              <a:rPr lang="en-US" sz="2800" b="0" i="1" dirty="0" err="1"/>
              <a:t>scolastico</a:t>
            </a:r>
            <a:r>
              <a:rPr lang="en-US" sz="2800" b="0" i="1" dirty="0"/>
              <a:t> )</a:t>
            </a:r>
          </a:p>
        </p:txBody>
      </p:sp>
      <p:pic>
        <p:nvPicPr>
          <p:cNvPr id="19" name="Immagine 18" descr="Immagine che contiene testo, schermata, Software multimediale, software&#10;&#10;Descrizione generata automaticamente">
            <a:extLst>
              <a:ext uri="{FF2B5EF4-FFF2-40B4-BE49-F238E27FC236}">
                <a16:creationId xmlns:a16="http://schemas.microsoft.com/office/drawing/2014/main" id="{77F989E7-8747-0FF7-1BF8-BBE96BDB3B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43" t="3552" r="29406" b="5466"/>
          <a:stretch/>
        </p:blipFill>
        <p:spPr>
          <a:xfrm>
            <a:off x="6754843" y="4530073"/>
            <a:ext cx="2537066" cy="2308233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D1B2C7A7-B3A5-0C59-9642-3B234C4EA1E3}"/>
              </a:ext>
            </a:extLst>
          </p:cNvPr>
          <p:cNvSpPr/>
          <p:nvPr/>
        </p:nvSpPr>
        <p:spPr>
          <a:xfrm>
            <a:off x="387634" y="4303910"/>
            <a:ext cx="11622040" cy="1507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89150761-EE0E-F46A-790D-32DD0473629F}"/>
              </a:ext>
            </a:extLst>
          </p:cNvPr>
          <p:cNvGrpSpPr/>
          <p:nvPr/>
        </p:nvGrpSpPr>
        <p:grpSpPr>
          <a:xfrm>
            <a:off x="387634" y="709681"/>
            <a:ext cx="11586944" cy="3287833"/>
            <a:chOff x="387634" y="709681"/>
            <a:chExt cx="11586944" cy="3287833"/>
          </a:xfrm>
        </p:grpSpPr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7725227E-12C3-E70E-EB30-6AD3A3F454C6}"/>
                </a:ext>
              </a:extLst>
            </p:cNvPr>
            <p:cNvSpPr txBox="1"/>
            <p:nvPr/>
          </p:nvSpPr>
          <p:spPr>
            <a:xfrm>
              <a:off x="387634" y="709681"/>
              <a:ext cx="10509662" cy="48194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3200" b="1" dirty="0"/>
                <a:t> </a:t>
              </a:r>
              <a:r>
                <a:rPr lang="en-US" sz="3200" b="1" dirty="0" err="1"/>
                <a:t>Scuola</a:t>
              </a:r>
              <a:r>
                <a:rPr lang="en-US" sz="3200" b="1" dirty="0"/>
                <a:t> </a:t>
              </a:r>
              <a:r>
                <a:rPr lang="en-US" sz="3200" b="1" dirty="0" err="1"/>
                <a:t>estiva</a:t>
              </a:r>
              <a:r>
                <a:rPr lang="en-US" sz="3200" b="1" dirty="0"/>
                <a:t> </a:t>
              </a:r>
              <a:r>
                <a:rPr lang="en-US" sz="3200" b="1" dirty="0" err="1"/>
                <a:t>presso</a:t>
              </a:r>
              <a:r>
                <a:rPr lang="en-US" sz="3200" b="1" dirty="0"/>
                <a:t> Carme (PT)  (</a:t>
              </a:r>
              <a:r>
                <a:rPr lang="en-US" sz="3200" b="1" dirty="0" err="1"/>
                <a:t>presenza</a:t>
              </a:r>
              <a:r>
                <a:rPr lang="en-US" sz="3200" b="1" dirty="0"/>
                <a:t> e </a:t>
              </a:r>
              <a:r>
                <a:rPr lang="en-US" sz="3200" b="1" dirty="0" err="1"/>
                <a:t>distanza</a:t>
              </a:r>
              <a:r>
                <a:rPr lang="en-US" sz="3200" b="1" dirty="0"/>
                <a:t>)    </a:t>
              </a:r>
            </a:p>
          </p:txBody>
        </p:sp>
        <p:pic>
          <p:nvPicPr>
            <p:cNvPr id="14" name="Immagine 13" descr="Immagine che contiene vestiti, persona, calzature, donna&#10;&#10;Descrizione generata automaticamente">
              <a:extLst>
                <a:ext uri="{FF2B5EF4-FFF2-40B4-BE49-F238E27FC236}">
                  <a16:creationId xmlns:a16="http://schemas.microsoft.com/office/drawing/2014/main" id="{BC717D81-74AE-6FCA-9241-E392D94C59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9" t="21014" r="7505" b="20347"/>
            <a:stretch/>
          </p:blipFill>
          <p:spPr>
            <a:xfrm>
              <a:off x="387634" y="1346004"/>
              <a:ext cx="5044775" cy="2626095"/>
            </a:xfrm>
            <a:prstGeom prst="rect">
              <a:avLst/>
            </a:prstGeom>
            <a:ln cmpd="sng">
              <a:solidFill>
                <a:schemeClr val="accent1"/>
              </a:solidFill>
            </a:ln>
          </p:spPr>
        </p:pic>
        <p:pic>
          <p:nvPicPr>
            <p:cNvPr id="16" name="Immagine 15" descr="Immagine che contiene vestiti, persona, sedia, arredo&#10;&#10;Descrizione generata automaticamente">
              <a:extLst>
                <a:ext uri="{FF2B5EF4-FFF2-40B4-BE49-F238E27FC236}">
                  <a16:creationId xmlns:a16="http://schemas.microsoft.com/office/drawing/2014/main" id="{9FC1774D-9F2F-C4D0-D483-43CE688227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25" t="20208" r="5290" b="30627"/>
            <a:stretch/>
          </p:blipFill>
          <p:spPr>
            <a:xfrm>
              <a:off x="9291909" y="1333760"/>
              <a:ext cx="2682669" cy="12886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00B050"/>
              </a:solidFill>
            </a:ln>
          </p:spPr>
        </p:pic>
        <p:pic>
          <p:nvPicPr>
            <p:cNvPr id="18" name="Immagine 17" descr="Immagine che contiene vestiti, interno, persona, Viso umano&#10;&#10;Descrizione generata automaticamente">
              <a:extLst>
                <a:ext uri="{FF2B5EF4-FFF2-40B4-BE49-F238E27FC236}">
                  <a16:creationId xmlns:a16="http://schemas.microsoft.com/office/drawing/2014/main" id="{7898D30F-6D98-DFCF-B7DF-6B9AB61C2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1347" y="1325773"/>
              <a:ext cx="3528435" cy="2646326"/>
            </a:xfrm>
            <a:prstGeom prst="rect">
              <a:avLst/>
            </a:prstGeom>
            <a:solidFill>
              <a:schemeClr val="bg1"/>
            </a:solidFill>
            <a:ln w="0" cap="rnd" cmpd="sng">
              <a:solidFill>
                <a:srgbClr val="00B050"/>
              </a:solidFill>
            </a:ln>
          </p:spPr>
        </p:pic>
        <p:pic>
          <p:nvPicPr>
            <p:cNvPr id="6" name="Immagine 5" descr="Immagine che contiene persona, vestiti, computer, computer&#10;&#10;Descrizione generata automaticamente">
              <a:extLst>
                <a:ext uri="{FF2B5EF4-FFF2-40B4-BE49-F238E27FC236}">
                  <a16:creationId xmlns:a16="http://schemas.microsoft.com/office/drawing/2014/main" id="{2F99CB95-3D47-6C80-8CC9-505CFEA22B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96" b="23189"/>
            <a:stretch/>
          </p:blipFill>
          <p:spPr>
            <a:xfrm>
              <a:off x="9271658" y="2697779"/>
              <a:ext cx="2702919" cy="1299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954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7BA06BDB-5B82-3E28-A245-A0F5BC83C14C}"/>
              </a:ext>
            </a:extLst>
          </p:cNvPr>
          <p:cNvSpPr txBox="1"/>
          <p:nvPr/>
        </p:nvSpPr>
        <p:spPr>
          <a:xfrm flipH="1">
            <a:off x="4420329" y="1156045"/>
            <a:ext cx="3883797" cy="775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40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4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Primi risultati </a:t>
            </a:r>
            <a:endParaRPr lang="it-IT" sz="4400" b="1" dirty="0">
              <a:solidFill>
                <a:srgbClr val="FF0000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D0E3ED-DB9D-08A7-7F3D-3544AEC0B63A}"/>
              </a:ext>
            </a:extLst>
          </p:cNvPr>
          <p:cNvSpPr txBox="1"/>
          <p:nvPr/>
        </p:nvSpPr>
        <p:spPr>
          <a:xfrm flipH="1">
            <a:off x="2645042" y="1833690"/>
            <a:ext cx="710488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40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alcuni gruppi di docenti che </a:t>
            </a:r>
          </a:p>
          <a:p>
            <a:pPr algn="ctr">
              <a:spcAft>
                <a:spcPts val="600"/>
              </a:spcAft>
            </a:pPr>
            <a:r>
              <a:rPr lang="it-IT" sz="4000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stanno avviando formazioni verso altre scuole  </a:t>
            </a:r>
            <a:endParaRPr lang="it-IT" sz="4000" dirty="0">
              <a:solidFill>
                <a:srgbClr val="0070C0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1E9F3DB-0747-05DA-DDDD-CB064AF37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025" y="4223024"/>
            <a:ext cx="5722918" cy="2012559"/>
          </a:xfrm>
          <a:prstGeom prst="rect">
            <a:avLst/>
          </a:prstGeom>
        </p:spPr>
      </p:pic>
      <p:grpSp>
        <p:nvGrpSpPr>
          <p:cNvPr id="8" name="Gruppo 7">
            <a:extLst>
              <a:ext uri="{FF2B5EF4-FFF2-40B4-BE49-F238E27FC236}">
                <a16:creationId xmlns:a16="http://schemas.microsoft.com/office/drawing/2014/main" id="{263534FA-CF1A-1768-997D-40676E89F56A}"/>
              </a:ext>
            </a:extLst>
          </p:cNvPr>
          <p:cNvGrpSpPr/>
          <p:nvPr/>
        </p:nvGrpSpPr>
        <p:grpSpPr>
          <a:xfrm>
            <a:off x="237214" y="173224"/>
            <a:ext cx="11662121" cy="785693"/>
            <a:chOff x="237214" y="173224"/>
            <a:chExt cx="11662121" cy="785693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2CA45EEF-8FD7-9D96-6549-4D69648AB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214" y="386923"/>
              <a:ext cx="3235182" cy="47556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D8818DFF-12B4-FAF5-A468-FF8B7C79560C}"/>
                </a:ext>
              </a:extLst>
            </p:cNvPr>
            <p:cNvGrpSpPr/>
            <p:nvPr/>
          </p:nvGrpSpPr>
          <p:grpSpPr>
            <a:xfrm>
              <a:off x="3586608" y="173224"/>
              <a:ext cx="8312727" cy="785693"/>
              <a:chOff x="0" y="0"/>
              <a:chExt cx="6993826" cy="672349"/>
            </a:xfrm>
          </p:grpSpPr>
          <p:pic>
            <p:nvPicPr>
              <p:cNvPr id="11" name="Picture 2">
                <a:extLst>
                  <a:ext uri="{FF2B5EF4-FFF2-40B4-BE49-F238E27FC236}">
                    <a16:creationId xmlns:a16="http://schemas.microsoft.com/office/drawing/2014/main" id="{92F2F317-035C-6427-B95C-3148B6D96D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179239"/>
                <a:ext cx="882996" cy="410593"/>
              </a:xfrm>
              <a:prstGeom prst="rect">
                <a:avLst/>
              </a:prstGeom>
            </p:spPr>
          </p:pic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60D6DD12-6B30-63A7-A0C3-3C094813D7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3231650" y="82516"/>
                <a:ext cx="1040648" cy="507316"/>
              </a:xfrm>
              <a:prstGeom prst="rect">
                <a:avLst/>
              </a:prstGeom>
            </p:spPr>
          </p:pic>
          <p:pic>
            <p:nvPicPr>
              <p:cNvPr id="13" name="Picture 4">
                <a:extLst>
                  <a:ext uri="{FF2B5EF4-FFF2-40B4-BE49-F238E27FC236}">
                    <a16:creationId xmlns:a16="http://schemas.microsoft.com/office/drawing/2014/main" id="{4FDBC75F-418E-4E34-DB4B-36830321F3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528895" y="120583"/>
                <a:ext cx="1226324" cy="526337"/>
              </a:xfrm>
              <a:prstGeom prst="rect">
                <a:avLst/>
              </a:prstGeom>
            </p:spPr>
          </p:pic>
          <p:pic>
            <p:nvPicPr>
              <p:cNvPr id="14" name="Picture 5">
                <a:extLst>
                  <a:ext uri="{FF2B5EF4-FFF2-40B4-BE49-F238E27FC236}">
                    <a16:creationId xmlns:a16="http://schemas.microsoft.com/office/drawing/2014/main" id="{15C9C04B-02C7-1CE6-8D97-83D6DE6465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35239" y="0"/>
                <a:ext cx="658864" cy="672349"/>
              </a:xfrm>
              <a:prstGeom prst="rect">
                <a:avLst/>
              </a:prstGeom>
            </p:spPr>
          </p:pic>
          <p:pic>
            <p:nvPicPr>
              <p:cNvPr id="15" name="Picture 6">
                <a:extLst>
                  <a:ext uri="{FF2B5EF4-FFF2-40B4-BE49-F238E27FC236}">
                    <a16:creationId xmlns:a16="http://schemas.microsoft.com/office/drawing/2014/main" id="{6F097209-6094-9D26-BBD2-DB49CE0BE5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1055421" y="126933"/>
                <a:ext cx="1107393" cy="526337"/>
              </a:xfrm>
              <a:prstGeom prst="rect">
                <a:avLst/>
              </a:prstGeom>
            </p:spPr>
          </p:pic>
          <p:pic>
            <p:nvPicPr>
              <p:cNvPr id="16" name="Immagine 15">
                <a:extLst>
                  <a:ext uri="{FF2B5EF4-FFF2-40B4-BE49-F238E27FC236}">
                    <a16:creationId xmlns:a16="http://schemas.microsoft.com/office/drawing/2014/main" id="{F90CD77E-ADEE-9F9C-3EE5-AF757CB209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11819" y="153812"/>
                <a:ext cx="1182007" cy="44393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567504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o 10"/>
          <p:cNvGrpSpPr/>
          <p:nvPr/>
        </p:nvGrpSpPr>
        <p:grpSpPr>
          <a:xfrm>
            <a:off x="2828766" y="916871"/>
            <a:ext cx="6534468" cy="5466117"/>
            <a:chOff x="-647700" y="571501"/>
            <a:chExt cx="6534468" cy="5466117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 rotWithShape="1">
            <a:blip r:embed="rId3"/>
            <a:srcRect l="43960" t="16888" r="19376" b="28561"/>
            <a:stretch/>
          </p:blipFill>
          <p:spPr>
            <a:xfrm>
              <a:off x="-647700" y="571501"/>
              <a:ext cx="6534468" cy="5466117"/>
            </a:xfrm>
            <a:prstGeom prst="rect">
              <a:avLst/>
            </a:prstGeom>
          </p:spPr>
        </p:pic>
        <p:sp>
          <p:nvSpPr>
            <p:cNvPr id="4" name="Ovale 3"/>
            <p:cNvSpPr/>
            <p:nvPr/>
          </p:nvSpPr>
          <p:spPr>
            <a:xfrm>
              <a:off x="1567542" y="1861457"/>
              <a:ext cx="1632858" cy="68580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8701BBE-824B-6BA2-981E-F149A0E669A0}"/>
              </a:ext>
            </a:extLst>
          </p:cNvPr>
          <p:cNvSpPr txBox="1"/>
          <p:nvPr/>
        </p:nvSpPr>
        <p:spPr>
          <a:xfrm>
            <a:off x="4283669" y="154758"/>
            <a:ext cx="4367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dirty="0">
                <a:solidFill>
                  <a:prstClr val="black"/>
                </a:solidFill>
                <a:hlinkClick r:id="rId4"/>
              </a:rPr>
              <a:t>www.percontare.it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2285448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35B2AE5-498D-6655-9567-3935C016E4FA}"/>
              </a:ext>
            </a:extLst>
          </p:cNvPr>
          <p:cNvSpPr txBox="1"/>
          <p:nvPr/>
        </p:nvSpPr>
        <p:spPr>
          <a:xfrm>
            <a:off x="5106667" y="2920816"/>
            <a:ext cx="2566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>
                <a:solidFill>
                  <a:srgbClr val="0070C0"/>
                </a:solidFill>
              </a:rPr>
              <a:t>GRAZIE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FC59C577-430E-D228-2FA8-55F96D3287DF}"/>
              </a:ext>
            </a:extLst>
          </p:cNvPr>
          <p:cNvGrpSpPr/>
          <p:nvPr/>
        </p:nvGrpSpPr>
        <p:grpSpPr>
          <a:xfrm>
            <a:off x="264939" y="256351"/>
            <a:ext cx="11662121" cy="785693"/>
            <a:chOff x="237214" y="173224"/>
            <a:chExt cx="11662121" cy="785693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EFB5F511-F21C-3820-0E8B-03849E8E5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214" y="386923"/>
              <a:ext cx="3235182" cy="47556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B1B114DC-88B6-E670-FC23-48985C5F33F2}"/>
                </a:ext>
              </a:extLst>
            </p:cNvPr>
            <p:cNvGrpSpPr/>
            <p:nvPr/>
          </p:nvGrpSpPr>
          <p:grpSpPr>
            <a:xfrm>
              <a:off x="3586608" y="173224"/>
              <a:ext cx="8312727" cy="785693"/>
              <a:chOff x="0" y="0"/>
              <a:chExt cx="6993826" cy="672349"/>
            </a:xfrm>
          </p:grpSpPr>
          <p:pic>
            <p:nvPicPr>
              <p:cNvPr id="6" name="Picture 2">
                <a:extLst>
                  <a:ext uri="{FF2B5EF4-FFF2-40B4-BE49-F238E27FC236}">
                    <a16:creationId xmlns:a16="http://schemas.microsoft.com/office/drawing/2014/main" id="{EE505C92-AA64-3DF6-2E7D-58FF09C7F9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0" y="179239"/>
                <a:ext cx="882996" cy="410593"/>
              </a:xfrm>
              <a:prstGeom prst="rect">
                <a:avLst/>
              </a:prstGeom>
            </p:spPr>
          </p:pic>
          <p:pic>
            <p:nvPicPr>
              <p:cNvPr id="7" name="Picture 3">
                <a:extLst>
                  <a:ext uri="{FF2B5EF4-FFF2-40B4-BE49-F238E27FC236}">
                    <a16:creationId xmlns:a16="http://schemas.microsoft.com/office/drawing/2014/main" id="{8E2B6DCE-5E31-97D8-2033-537DD590D2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231650" y="82516"/>
                <a:ext cx="1040648" cy="507316"/>
              </a:xfrm>
              <a:prstGeom prst="rect">
                <a:avLst/>
              </a:prstGeom>
            </p:spPr>
          </p:pic>
          <p:pic>
            <p:nvPicPr>
              <p:cNvPr id="8" name="Picture 4">
                <a:extLst>
                  <a:ext uri="{FF2B5EF4-FFF2-40B4-BE49-F238E27FC236}">
                    <a16:creationId xmlns:a16="http://schemas.microsoft.com/office/drawing/2014/main" id="{E708FDB7-CE1E-9732-823C-2D32324D42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4528895" y="120583"/>
                <a:ext cx="1226324" cy="526337"/>
              </a:xfrm>
              <a:prstGeom prst="rect">
                <a:avLst/>
              </a:prstGeom>
            </p:spPr>
          </p:pic>
          <p:pic>
            <p:nvPicPr>
              <p:cNvPr id="9" name="Picture 5">
                <a:extLst>
                  <a:ext uri="{FF2B5EF4-FFF2-40B4-BE49-F238E27FC236}">
                    <a16:creationId xmlns:a16="http://schemas.microsoft.com/office/drawing/2014/main" id="{7ED0096E-DA21-9F21-6131-587E52E8BD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35239" y="0"/>
                <a:ext cx="658864" cy="672349"/>
              </a:xfrm>
              <a:prstGeom prst="rect">
                <a:avLst/>
              </a:prstGeom>
            </p:spPr>
          </p:pic>
          <p:pic>
            <p:nvPicPr>
              <p:cNvPr id="10" name="Picture 6">
                <a:extLst>
                  <a:ext uri="{FF2B5EF4-FFF2-40B4-BE49-F238E27FC236}">
                    <a16:creationId xmlns:a16="http://schemas.microsoft.com/office/drawing/2014/main" id="{E3B583DA-14AF-AA52-8FCC-3C706B4CA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>
              <a:xfrm>
                <a:off x="1055421" y="126933"/>
                <a:ext cx="1107393" cy="526337"/>
              </a:xfrm>
              <a:prstGeom prst="rect">
                <a:avLst/>
              </a:prstGeom>
            </p:spPr>
          </p:pic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6B55CC17-6BAC-F32A-30F2-8D48363C90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11819" y="153812"/>
                <a:ext cx="1182007" cy="44393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21246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76821" y="2543910"/>
            <a:ext cx="11052304" cy="1271015"/>
          </a:xfrm>
        </p:spPr>
        <p:txBody>
          <a:bodyPr>
            <a:normAutofit fontScale="90000"/>
          </a:bodyPr>
          <a:lstStyle/>
          <a:p>
            <a:pPr algn="l"/>
            <a:r>
              <a:rPr lang="it-IT" sz="4000" b="1" i="1" dirty="0">
                <a:solidFill>
                  <a:srgbClr val="002060"/>
                </a:solidFill>
              </a:rPr>
              <a:t>   		      Da </a:t>
            </a:r>
            <a:r>
              <a:rPr lang="it-IT" sz="4000" b="1" i="1" dirty="0" err="1">
                <a:solidFill>
                  <a:srgbClr val="FF0000"/>
                </a:solidFill>
              </a:rPr>
              <a:t>P</a:t>
            </a:r>
            <a:r>
              <a:rPr lang="it-IT" sz="4000" b="1" i="1" dirty="0" err="1">
                <a:solidFill>
                  <a:srgbClr val="002060"/>
                </a:solidFill>
              </a:rPr>
              <a:t>er</a:t>
            </a:r>
            <a:r>
              <a:rPr lang="it-IT" sz="4000" b="1" i="1" dirty="0" err="1">
                <a:solidFill>
                  <a:srgbClr val="FF0000"/>
                </a:solidFill>
              </a:rPr>
              <a:t>C</a:t>
            </a:r>
            <a:r>
              <a:rPr lang="it-IT" sz="4000" b="1" i="1" dirty="0" err="1">
                <a:solidFill>
                  <a:srgbClr val="002060"/>
                </a:solidFill>
              </a:rPr>
              <a:t>ontare</a:t>
            </a:r>
            <a:r>
              <a:rPr lang="it-IT" sz="4000" b="1" i="1" dirty="0">
                <a:solidFill>
                  <a:srgbClr val="002060"/>
                </a:solidFill>
              </a:rPr>
              <a:t> a </a:t>
            </a:r>
            <a:r>
              <a:rPr lang="it-IT" sz="4000" b="1" i="1" dirty="0" err="1">
                <a:solidFill>
                  <a:srgbClr val="FF0000"/>
                </a:solidFill>
              </a:rPr>
              <a:t>P</a:t>
            </a:r>
            <a:r>
              <a:rPr lang="it-IT" sz="4000" b="1" i="1" dirty="0" err="1">
                <a:solidFill>
                  <a:srgbClr val="002060"/>
                </a:solidFill>
              </a:rPr>
              <a:t>er</a:t>
            </a:r>
            <a:r>
              <a:rPr lang="it-IT" sz="4000" b="1" i="1" dirty="0" err="1">
                <a:solidFill>
                  <a:srgbClr val="FF0000"/>
                </a:solidFill>
              </a:rPr>
              <a:t>C</a:t>
            </a:r>
            <a:r>
              <a:rPr lang="it-IT" sz="4000" b="1" i="1" dirty="0" err="1">
                <a:solidFill>
                  <a:srgbClr val="002060"/>
                </a:solidFill>
              </a:rPr>
              <a:t>ontare</a:t>
            </a:r>
            <a:r>
              <a:rPr lang="it-IT" sz="4000" b="1" i="1" dirty="0">
                <a:solidFill>
                  <a:srgbClr val="002060"/>
                </a:solidFill>
              </a:rPr>
              <a:t> </a:t>
            </a:r>
            <a:r>
              <a:rPr lang="it-IT" sz="4000" b="1" i="1" dirty="0">
                <a:solidFill>
                  <a:srgbClr val="FF0000"/>
                </a:solidFill>
              </a:rPr>
              <a:t>Pro</a:t>
            </a:r>
            <a:br>
              <a:rPr lang="it-IT" sz="4000" b="1" i="1" dirty="0">
                <a:solidFill>
                  <a:srgbClr val="002060"/>
                </a:solidFill>
              </a:rPr>
            </a:br>
            <a:r>
              <a:rPr lang="it-IT" sz="2700" b="1" i="1" dirty="0">
                <a:solidFill>
                  <a:srgbClr val="002060"/>
                </a:solidFill>
              </a:rPr>
              <a:t>	</a:t>
            </a:r>
            <a:br>
              <a:rPr lang="it-IT" sz="2700" b="1" i="1" dirty="0">
                <a:solidFill>
                  <a:srgbClr val="002060"/>
                </a:solidFill>
              </a:rPr>
            </a:br>
            <a:r>
              <a:rPr lang="it-IT" sz="2700" b="1" i="1" dirty="0">
                <a:solidFill>
                  <a:srgbClr val="002060"/>
                </a:solidFill>
              </a:rPr>
              <a:t>	                     </a:t>
            </a:r>
            <a:r>
              <a:rPr lang="it-IT" sz="3100" b="1" i="1" dirty="0">
                <a:solidFill>
                  <a:srgbClr val="002060"/>
                </a:solidFill>
              </a:rPr>
              <a:t>Paola Angelucci </a:t>
            </a:r>
            <a:r>
              <a:rPr lang="it-IT" sz="3100" i="1" dirty="0">
                <a:solidFill>
                  <a:srgbClr val="002060"/>
                </a:solidFill>
              </a:rPr>
              <a:t>– Fondazione ASPHI Onlus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969707" y="5749082"/>
            <a:ext cx="10785042" cy="356616"/>
          </a:xfrm>
        </p:spPr>
        <p:txBody>
          <a:bodyPr>
            <a:normAutofit/>
          </a:bodyPr>
          <a:lstStyle/>
          <a:p>
            <a:r>
              <a:rPr lang="it-IT" sz="1600" dirty="0">
                <a:solidFill>
                  <a:srgbClr val="002060"/>
                </a:solidFill>
              </a:rPr>
              <a:t>Webinar                                                             16 maggio 2024    </a:t>
            </a:r>
            <a:r>
              <a:rPr lang="it-IT" sz="1800" dirty="0">
                <a:solidFill>
                  <a:srgbClr val="002060"/>
                </a:solidFill>
              </a:rPr>
              <a:t>        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422214CB-6CFF-B0D7-A5B1-08861D703FB6}"/>
              </a:ext>
            </a:extLst>
          </p:cNvPr>
          <p:cNvGrpSpPr/>
          <p:nvPr/>
        </p:nvGrpSpPr>
        <p:grpSpPr>
          <a:xfrm>
            <a:off x="237214" y="173224"/>
            <a:ext cx="11662121" cy="785693"/>
            <a:chOff x="237214" y="173224"/>
            <a:chExt cx="11662121" cy="785693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2926949F-7B39-B959-FAA8-EC0B4E6B5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214" y="386923"/>
              <a:ext cx="3235182" cy="47556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4026BDB2-0315-7F12-C76D-E5B66F860382}"/>
                </a:ext>
              </a:extLst>
            </p:cNvPr>
            <p:cNvGrpSpPr/>
            <p:nvPr/>
          </p:nvGrpSpPr>
          <p:grpSpPr>
            <a:xfrm>
              <a:off x="3586608" y="173224"/>
              <a:ext cx="8312727" cy="785693"/>
              <a:chOff x="0" y="0"/>
              <a:chExt cx="6993826" cy="672349"/>
            </a:xfrm>
          </p:grpSpPr>
          <p:pic>
            <p:nvPicPr>
              <p:cNvPr id="6" name="Picture 2">
                <a:extLst>
                  <a:ext uri="{FF2B5EF4-FFF2-40B4-BE49-F238E27FC236}">
                    <a16:creationId xmlns:a16="http://schemas.microsoft.com/office/drawing/2014/main" id="{410C161E-DEBE-6951-BAE0-B979B2D4F6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0" y="179239"/>
                <a:ext cx="882996" cy="410593"/>
              </a:xfrm>
              <a:prstGeom prst="rect">
                <a:avLst/>
              </a:prstGeom>
            </p:spPr>
          </p:pic>
          <p:pic>
            <p:nvPicPr>
              <p:cNvPr id="7" name="Picture 3">
                <a:extLst>
                  <a:ext uri="{FF2B5EF4-FFF2-40B4-BE49-F238E27FC236}">
                    <a16:creationId xmlns:a16="http://schemas.microsoft.com/office/drawing/2014/main" id="{63C582F2-3629-F490-1838-2321146701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3231650" y="82516"/>
                <a:ext cx="1040648" cy="507316"/>
              </a:xfrm>
              <a:prstGeom prst="rect">
                <a:avLst/>
              </a:prstGeom>
            </p:spPr>
          </p:pic>
          <p:pic>
            <p:nvPicPr>
              <p:cNvPr id="8" name="Picture 4">
                <a:extLst>
                  <a:ext uri="{FF2B5EF4-FFF2-40B4-BE49-F238E27FC236}">
                    <a16:creationId xmlns:a16="http://schemas.microsoft.com/office/drawing/2014/main" id="{69EADD4B-1FCF-CAD8-B8C5-59EA2BB31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528895" y="120583"/>
                <a:ext cx="1226324" cy="526337"/>
              </a:xfrm>
              <a:prstGeom prst="rect">
                <a:avLst/>
              </a:prstGeom>
            </p:spPr>
          </p:pic>
          <p:pic>
            <p:nvPicPr>
              <p:cNvPr id="9" name="Picture 5">
                <a:extLst>
                  <a:ext uri="{FF2B5EF4-FFF2-40B4-BE49-F238E27FC236}">
                    <a16:creationId xmlns:a16="http://schemas.microsoft.com/office/drawing/2014/main" id="{9BB4DAC5-A434-334B-90E4-6F7A570390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35239" y="0"/>
                <a:ext cx="658864" cy="672349"/>
              </a:xfrm>
              <a:prstGeom prst="rect">
                <a:avLst/>
              </a:prstGeom>
            </p:spPr>
          </p:pic>
          <p:pic>
            <p:nvPicPr>
              <p:cNvPr id="10" name="Picture 6">
                <a:extLst>
                  <a:ext uri="{FF2B5EF4-FFF2-40B4-BE49-F238E27FC236}">
                    <a16:creationId xmlns:a16="http://schemas.microsoft.com/office/drawing/2014/main" id="{52297FD7-CF05-BCD1-D00D-F52E3233F6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>
              <a:xfrm>
                <a:off x="1055421" y="126933"/>
                <a:ext cx="1107393" cy="526337"/>
              </a:xfrm>
              <a:prstGeom prst="rect">
                <a:avLst/>
              </a:prstGeom>
            </p:spPr>
          </p:pic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9C914197-8F35-A39E-4160-FAF3799888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11819" y="153812"/>
                <a:ext cx="1182007" cy="44393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31215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/>
          <p:cNvSpPr txBox="1">
            <a:spLocks/>
          </p:cNvSpPr>
          <p:nvPr/>
        </p:nvSpPr>
        <p:spPr>
          <a:xfrm>
            <a:off x="2275660" y="2621330"/>
            <a:ext cx="8444056" cy="226013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</a:pPr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Favorire l’inclusione delle persone con disabilità e fragilità attraverso l’uso delle tecnologie informatiche </a:t>
            </a:r>
            <a:endParaRPr lang="it-IT" sz="2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 flipH="1">
            <a:off x="2275660" y="1583601"/>
            <a:ext cx="746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>
                <a:solidFill>
                  <a:schemeClr val="bg1">
                    <a:lumMod val="50000"/>
                  </a:schemeClr>
                </a:solidFill>
              </a:rPr>
              <a:t>Mission</a:t>
            </a:r>
            <a:r>
              <a:rPr lang="it-IT" sz="3600" dirty="0">
                <a:solidFill>
                  <a:schemeClr val="bg1">
                    <a:lumMod val="50000"/>
                  </a:schemeClr>
                </a:solidFill>
              </a:rPr>
              <a:t> della Fondazione ASPHI onlus</a:t>
            </a:r>
          </a:p>
        </p:txBody>
      </p:sp>
      <p:sp>
        <p:nvSpPr>
          <p:cNvPr id="7" name="Rettangolo 6"/>
          <p:cNvSpPr/>
          <p:nvPr/>
        </p:nvSpPr>
        <p:spPr>
          <a:xfrm>
            <a:off x="347239" y="6655314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70389" y="789609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919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</a:p>
        </p:txBody>
      </p:sp>
      <p:pic>
        <p:nvPicPr>
          <p:cNvPr id="14" name="Picture 6" descr="aaapaola au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31" y="1529687"/>
            <a:ext cx="5106182" cy="4414486"/>
          </a:xfrm>
          <a:prstGeom prst="rect">
            <a:avLst/>
          </a:prstGeom>
          <a:noFill/>
          <a:ln w="38100">
            <a:solidFill>
              <a:srgbClr val="93E3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370389" y="760673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47239" y="6655314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5" descr="bs-leg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217" y="1529687"/>
            <a:ext cx="5885166" cy="4414486"/>
          </a:xfrm>
          <a:prstGeom prst="rect">
            <a:avLst/>
          </a:prstGeom>
          <a:noFill/>
          <a:ln w="38100">
            <a:solidFill>
              <a:srgbClr val="93E3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634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5977217" y="3244336"/>
            <a:ext cx="224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dirty="0"/>
              <a:t> </a:t>
            </a:r>
          </a:p>
        </p:txBody>
      </p:sp>
      <p:sp>
        <p:nvSpPr>
          <p:cNvPr id="5" name="Rettangolo 4"/>
          <p:cNvSpPr/>
          <p:nvPr/>
        </p:nvSpPr>
        <p:spPr>
          <a:xfrm>
            <a:off x="370390" y="760674"/>
            <a:ext cx="11528385" cy="93460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sp>
        <p:nvSpPr>
          <p:cNvPr id="6" name="Rettangolo 5"/>
          <p:cNvSpPr/>
          <p:nvPr/>
        </p:nvSpPr>
        <p:spPr>
          <a:xfrm>
            <a:off x="347241" y="6655316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40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803" y="327630"/>
            <a:ext cx="4260171" cy="1321637"/>
          </a:xfrm>
          <a:prstGeom prst="rect">
            <a:avLst/>
          </a:prstGeom>
        </p:spPr>
      </p:pic>
      <p:graphicFrame>
        <p:nvGraphicFramePr>
          <p:cNvPr id="14" name="Titolo 1">
            <a:extLst>
              <a:ext uri="{FF2B5EF4-FFF2-40B4-BE49-F238E27FC236}">
                <a16:creationId xmlns:a16="http://schemas.microsoft.com/office/drawing/2014/main" id="{2AA9CC1A-671D-9375-0B04-6A96C4E30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528148"/>
              </p:ext>
            </p:extLst>
          </p:nvPr>
        </p:nvGraphicFramePr>
        <p:xfrm>
          <a:off x="1801499" y="4096257"/>
          <a:ext cx="9425355" cy="2113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magine 2" descr="Immagine che contiene interno&#10;&#10;Descrizione generata automaticamente">
            <a:extLst>
              <a:ext uri="{FF2B5EF4-FFF2-40B4-BE49-F238E27FC236}">
                <a16:creationId xmlns:a16="http://schemas.microsoft.com/office/drawing/2014/main" id="{30E7425D-2076-EC7B-4E28-00725D1EF1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08" y="1485244"/>
            <a:ext cx="5318249" cy="2395323"/>
          </a:xfrm>
          <a:prstGeom prst="rect">
            <a:avLst/>
          </a:prstGeom>
        </p:spPr>
      </p:pic>
      <p:pic>
        <p:nvPicPr>
          <p:cNvPr id="7" name="Immagine 6" descr="Immagine che contiene testo, persona&#10;&#10;Descrizione generata automaticamente">
            <a:extLst>
              <a:ext uri="{FF2B5EF4-FFF2-40B4-BE49-F238E27FC236}">
                <a16:creationId xmlns:a16="http://schemas.microsoft.com/office/drawing/2014/main" id="{9C508014-C988-AE61-8297-2A92943919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3762" r="-1563" b="16904"/>
          <a:stretch/>
        </p:blipFill>
        <p:spPr>
          <a:xfrm>
            <a:off x="6004889" y="1398278"/>
            <a:ext cx="5562579" cy="248228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56FA6E2-E6A1-615B-45DD-6E614F47B5F5}"/>
              </a:ext>
            </a:extLst>
          </p:cNvPr>
          <p:cNvSpPr txBox="1"/>
          <p:nvPr/>
        </p:nvSpPr>
        <p:spPr>
          <a:xfrm>
            <a:off x="5405128" y="-45588"/>
            <a:ext cx="145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/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333975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Immagine 8" descr="Immagine che contiene testo, vestiti, persona, ragazzo&#10;&#10;Descrizione generata automaticamente">
            <a:extLst>
              <a:ext uri="{FF2B5EF4-FFF2-40B4-BE49-F238E27FC236}">
                <a16:creationId xmlns:a16="http://schemas.microsoft.com/office/drawing/2014/main" id="{6ED90126-FF11-D1FD-02F0-9B1CA8C6B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3" r="1" b="1"/>
          <a:stretch/>
        </p:blipFill>
        <p:spPr>
          <a:xfrm>
            <a:off x="0" y="28271"/>
            <a:ext cx="8756369" cy="3562467"/>
          </a:xfrm>
          <a:prstGeom prst="rect">
            <a:avLst/>
          </a:prstGeom>
        </p:spPr>
      </p:pic>
      <p:pic>
        <p:nvPicPr>
          <p:cNvPr id="5" name="Immagine 4" descr="Immagine che contiene persona, forniture per ufficio, unghia/chiodo, Arte bambini&#10;&#10;Descrizione generata automaticamente">
            <a:extLst>
              <a:ext uri="{FF2B5EF4-FFF2-40B4-BE49-F238E27FC236}">
                <a16:creationId xmlns:a16="http://schemas.microsoft.com/office/drawing/2014/main" id="{12A02A7F-F5D3-A364-B787-13366FEBB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3" r="-2" b="10287"/>
          <a:stretch/>
        </p:blipFill>
        <p:spPr>
          <a:xfrm>
            <a:off x="8456896" y="1800471"/>
            <a:ext cx="2897780" cy="2395851"/>
          </a:xfrm>
          <a:prstGeom prst="rect">
            <a:avLst/>
          </a:prstGeom>
        </p:spPr>
      </p:pic>
      <p:pic>
        <p:nvPicPr>
          <p:cNvPr id="10" name="Picture 6" descr="home5">
            <a:extLst>
              <a:ext uri="{FF2B5EF4-FFF2-40B4-BE49-F238E27FC236}">
                <a16:creationId xmlns:a16="http://schemas.microsoft.com/office/drawing/2014/main" id="{DD59231B-2079-9AAB-E364-4EFD01FE1E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3"/>
          <a:stretch/>
        </p:blipFill>
        <p:spPr bwMode="auto">
          <a:xfrm>
            <a:off x="180606" y="3619009"/>
            <a:ext cx="7807938" cy="3181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Immagine che contiene vestiti, persona, Apprendimento, Arte bambini&#10;&#10;Descrizione generata automaticamente">
            <a:extLst>
              <a:ext uri="{FF2B5EF4-FFF2-40B4-BE49-F238E27FC236}">
                <a16:creationId xmlns:a16="http://schemas.microsoft.com/office/drawing/2014/main" id="{D639549D-6EB5-8C0E-B8EA-424ED74B91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59" b="19542"/>
          <a:stretch/>
        </p:blipFill>
        <p:spPr>
          <a:xfrm>
            <a:off x="8167626" y="4415047"/>
            <a:ext cx="3822808" cy="227384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1AAD7CA-42EA-0D68-8CFA-22964970E903}"/>
              </a:ext>
            </a:extLst>
          </p:cNvPr>
          <p:cNvSpPr txBox="1"/>
          <p:nvPr/>
        </p:nvSpPr>
        <p:spPr>
          <a:xfrm>
            <a:off x="7988544" y="246370"/>
            <a:ext cx="35168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</a:rPr>
              <a:t>Sperimentazione anni </a:t>
            </a:r>
          </a:p>
          <a:p>
            <a:pPr algn="ctr"/>
            <a:r>
              <a:rPr lang="it-IT" sz="2800" b="1" dirty="0"/>
              <a:t>2011-2014</a:t>
            </a:r>
          </a:p>
          <a:p>
            <a:pPr algn="ctr"/>
            <a:r>
              <a:rPr lang="it-IT" sz="2800" b="1" dirty="0"/>
              <a:t>2019-2022</a:t>
            </a:r>
          </a:p>
        </p:txBody>
      </p:sp>
    </p:spTree>
    <p:extLst>
      <p:ext uri="{BB962C8B-B14F-4D97-AF65-F5344CB8AC3E}">
        <p14:creationId xmlns:p14="http://schemas.microsoft.com/office/powerpoint/2010/main" val="3966285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 flipH="1">
            <a:off x="900322" y="36403"/>
            <a:ext cx="1083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rgbClr val="FF0000"/>
                </a:solidFill>
              </a:rPr>
              <a:t>Dal 2011-2022 - </a:t>
            </a:r>
            <a:r>
              <a:rPr lang="it-IT" sz="3600" dirty="0">
                <a:solidFill>
                  <a:srgbClr val="0070C0"/>
                </a:solidFill>
              </a:rPr>
              <a:t>guide per docenti su </a:t>
            </a:r>
            <a:r>
              <a:rPr lang="it-IT" sz="3600" dirty="0">
                <a:solidFill>
                  <a:srgbClr val="0070C0"/>
                </a:solidFill>
                <a:hlinkClick r:id="rId3"/>
              </a:rPr>
              <a:t>www.percontare.it</a:t>
            </a:r>
            <a:r>
              <a:rPr lang="it-IT" sz="36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7" name="Rettangolo 6"/>
          <p:cNvSpPr/>
          <p:nvPr/>
        </p:nvSpPr>
        <p:spPr>
          <a:xfrm>
            <a:off x="331807" y="6763724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70389" y="682734"/>
            <a:ext cx="11528385" cy="57873"/>
          </a:xfrm>
          <a:prstGeom prst="rect">
            <a:avLst/>
          </a:prstGeom>
          <a:solidFill>
            <a:srgbClr val="3B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8C7DE0E-AA34-C8EF-F8BC-BFD3F7B15D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10" t="2803" r="9936" b="958"/>
          <a:stretch/>
        </p:blipFill>
        <p:spPr>
          <a:xfrm>
            <a:off x="1246910" y="839149"/>
            <a:ext cx="9892623" cy="586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4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C681C32C-7AFC-4BB3-9088-65CBDFC5D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 descr="Immagine che contiene persona, vestiti, persone, calzature&#10;&#10;Descrizione generata automaticamente">
            <a:extLst>
              <a:ext uri="{FF2B5EF4-FFF2-40B4-BE49-F238E27FC236}">
                <a16:creationId xmlns:a16="http://schemas.microsoft.com/office/drawing/2014/main" id="{3E73313D-5DA2-9A02-A6EF-82555BB83B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4" b="16777"/>
          <a:stretch/>
        </p:blipFill>
        <p:spPr>
          <a:xfrm>
            <a:off x="20" y="432"/>
            <a:ext cx="12191980" cy="4244759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11C1ADD7-17D4-671C-0F47-5CEC10A04746}"/>
              </a:ext>
            </a:extLst>
          </p:cNvPr>
          <p:cNvSpPr txBox="1">
            <a:spLocks/>
          </p:cNvSpPr>
          <p:nvPr/>
        </p:nvSpPr>
        <p:spPr>
          <a:xfrm>
            <a:off x="3150918" y="4590008"/>
            <a:ext cx="8011887" cy="14659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i="1" dirty="0">
                <a:latin typeface="+mn-lt"/>
                <a:ea typeface="+mn-ea"/>
                <a:cs typeface="+mn-cs"/>
              </a:rPr>
              <a:t> </a:t>
            </a:r>
            <a:r>
              <a:rPr lang="en-US" sz="2400" b="1" i="1" dirty="0" err="1">
                <a:latin typeface="+mn-lt"/>
                <a:ea typeface="+mn-ea"/>
                <a:cs typeface="+mn-cs"/>
              </a:rPr>
              <a:t>Esplorazione</a:t>
            </a:r>
            <a:r>
              <a:rPr lang="en-US" sz="2400" b="1" i="1" dirty="0">
                <a:latin typeface="+mn-lt"/>
                <a:ea typeface="+mn-ea"/>
                <a:cs typeface="+mn-cs"/>
              </a:rPr>
              <a:t>, </a:t>
            </a:r>
            <a:r>
              <a:rPr lang="en-US" sz="2400" b="1" i="1" dirty="0" err="1">
                <a:latin typeface="+mn-lt"/>
                <a:ea typeface="+mn-ea"/>
                <a:cs typeface="+mn-cs"/>
              </a:rPr>
              <a:t>discussione</a:t>
            </a:r>
            <a:r>
              <a:rPr lang="en-US" sz="2400" b="1" i="1" dirty="0">
                <a:latin typeface="+mn-lt"/>
                <a:ea typeface="+mn-ea"/>
                <a:cs typeface="+mn-cs"/>
              </a:rPr>
              <a:t>, </a:t>
            </a:r>
            <a:r>
              <a:rPr lang="en-US" sz="2400" b="1" i="1" dirty="0" err="1">
                <a:latin typeface="+mn-lt"/>
                <a:ea typeface="+mn-ea"/>
                <a:cs typeface="+mn-cs"/>
              </a:rPr>
              <a:t>argomentazione</a:t>
            </a:r>
            <a:endParaRPr lang="en-US" sz="2400" b="1" i="1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b="1" i="1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i="1" dirty="0" err="1">
                <a:latin typeface="+mn-lt"/>
                <a:ea typeface="+mn-ea"/>
                <a:cs typeface="+mn-cs"/>
              </a:rPr>
              <a:t>Pavimento</a:t>
            </a:r>
            <a:r>
              <a:rPr lang="en-US" sz="2400" b="1" i="1" dirty="0">
                <a:latin typeface="+mn-lt"/>
                <a:ea typeface="+mn-ea"/>
                <a:cs typeface="+mn-cs"/>
              </a:rPr>
              <a:t> basso e </a:t>
            </a:r>
            <a:r>
              <a:rPr lang="en-US" sz="2400" b="1" i="1" dirty="0" err="1">
                <a:latin typeface="+mn-lt"/>
                <a:ea typeface="+mn-ea"/>
                <a:cs typeface="+mn-cs"/>
              </a:rPr>
              <a:t>soffitto</a:t>
            </a:r>
            <a:r>
              <a:rPr lang="en-US" sz="2400" b="1" i="1" dirty="0">
                <a:latin typeface="+mn-lt"/>
                <a:ea typeface="+mn-ea"/>
                <a:cs typeface="+mn-cs"/>
              </a:rPr>
              <a:t> alto</a:t>
            </a:r>
            <a:br>
              <a:rPr lang="en-US" sz="2400" b="1" dirty="0">
                <a:latin typeface="+mn-lt"/>
                <a:ea typeface="+mn-ea"/>
                <a:cs typeface="+mn-cs"/>
              </a:rPr>
            </a:br>
            <a:br>
              <a:rPr lang="en-US" sz="2400" b="1" dirty="0">
                <a:latin typeface="+mn-lt"/>
                <a:ea typeface="+mn-ea"/>
                <a:cs typeface="+mn-cs"/>
              </a:rPr>
            </a:br>
            <a:r>
              <a:rPr lang="en-US" sz="2400" b="1" dirty="0">
                <a:latin typeface="+mn-lt"/>
                <a:ea typeface="+mn-ea"/>
                <a:cs typeface="+mn-cs"/>
              </a:rPr>
              <a:t>                                                          </a:t>
            </a:r>
            <a:br>
              <a:rPr lang="en-US" sz="2400" b="1" dirty="0">
                <a:latin typeface="+mn-lt"/>
                <a:ea typeface="+mn-ea"/>
                <a:cs typeface="+mn-cs"/>
              </a:rPr>
            </a:br>
            <a:r>
              <a:rPr lang="en-US" sz="2400" b="1" dirty="0">
                <a:latin typeface="+mn-lt"/>
                <a:ea typeface="+mn-ea"/>
                <a:cs typeface="+mn-cs"/>
              </a:rPr>
              <a:t>                                                   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99C0ED0-69DE-4C31-A5CF-E2A46FD30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D42B8BD-40AF-488E-8A79-D7256C917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0217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</Words>
  <Application>Microsoft Office PowerPoint</Application>
  <PresentationFormat>Widescreen</PresentationFormat>
  <Paragraphs>115</Paragraphs>
  <Slides>23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Tema di Office</vt:lpstr>
      <vt:lpstr>              WEBINAR               Progetto PerContare Pro                                                                                                                 </vt:lpstr>
      <vt:lpstr>                                           WEBINAR                              Frazioniamoci… inclusivamente                                                                                                              </vt:lpstr>
      <vt:lpstr>           Da PerContare a PerContare Pro                         Paola Angelucci – Fondazione ASPHI Onlus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pirro cecchini</dc:creator>
  <cp:lastModifiedBy>Paola  Angelucci</cp:lastModifiedBy>
  <cp:revision>276</cp:revision>
  <dcterms:created xsi:type="dcterms:W3CDTF">2020-04-22T14:47:39Z</dcterms:created>
  <dcterms:modified xsi:type="dcterms:W3CDTF">2024-05-16T16:57:12Z</dcterms:modified>
</cp:coreProperties>
</file>